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handoutMasterIdLst>
    <p:handoutMasterId r:id="rId82"/>
  </p:handoutMasterIdLst>
  <p:sldIdLst>
    <p:sldId id="256" r:id="rId2"/>
    <p:sldId id="332" r:id="rId3"/>
    <p:sldId id="333" r:id="rId4"/>
    <p:sldId id="258" r:id="rId5"/>
    <p:sldId id="350" r:id="rId6"/>
    <p:sldId id="257" r:id="rId7"/>
    <p:sldId id="276" r:id="rId8"/>
    <p:sldId id="277" r:id="rId9"/>
    <p:sldId id="334" r:id="rId10"/>
    <p:sldId id="335" r:id="rId11"/>
    <p:sldId id="336" r:id="rId12"/>
    <p:sldId id="337" r:id="rId13"/>
    <p:sldId id="338" r:id="rId14"/>
    <p:sldId id="339" r:id="rId15"/>
    <p:sldId id="340" r:id="rId16"/>
    <p:sldId id="278" r:id="rId17"/>
    <p:sldId id="260" r:id="rId18"/>
    <p:sldId id="362" r:id="rId19"/>
    <p:sldId id="363" r:id="rId20"/>
    <p:sldId id="364" r:id="rId21"/>
    <p:sldId id="365" r:id="rId22"/>
    <p:sldId id="268" r:id="rId23"/>
    <p:sldId id="270" r:id="rId24"/>
    <p:sldId id="341" r:id="rId25"/>
    <p:sldId id="342" r:id="rId26"/>
    <p:sldId id="271" r:id="rId27"/>
    <p:sldId id="272" r:id="rId28"/>
    <p:sldId id="273" r:id="rId29"/>
    <p:sldId id="274" r:id="rId30"/>
    <p:sldId id="318" r:id="rId31"/>
    <p:sldId id="283" r:id="rId32"/>
    <p:sldId id="286" r:id="rId33"/>
    <p:sldId id="275" r:id="rId34"/>
    <p:sldId id="288" r:id="rId35"/>
    <p:sldId id="289" r:id="rId36"/>
    <p:sldId id="290" r:id="rId37"/>
    <p:sldId id="291" r:id="rId38"/>
    <p:sldId id="293" r:id="rId39"/>
    <p:sldId id="343" r:id="rId40"/>
    <p:sldId id="327" r:id="rId41"/>
    <p:sldId id="294" r:id="rId42"/>
    <p:sldId id="295" r:id="rId43"/>
    <p:sldId id="344" r:id="rId44"/>
    <p:sldId id="345" r:id="rId45"/>
    <p:sldId id="346" r:id="rId46"/>
    <p:sldId id="347" r:id="rId47"/>
    <p:sldId id="348" r:id="rId48"/>
    <p:sldId id="330" r:id="rId49"/>
    <p:sldId id="296" r:id="rId50"/>
    <p:sldId id="298" r:id="rId51"/>
    <p:sldId id="303" r:id="rId52"/>
    <p:sldId id="304" r:id="rId53"/>
    <p:sldId id="331" r:id="rId54"/>
    <p:sldId id="326" r:id="rId55"/>
    <p:sldId id="305" r:id="rId56"/>
    <p:sldId id="349" r:id="rId57"/>
    <p:sldId id="307" r:id="rId58"/>
    <p:sldId id="308" r:id="rId59"/>
    <p:sldId id="351" r:id="rId60"/>
    <p:sldId id="352" r:id="rId61"/>
    <p:sldId id="353" r:id="rId62"/>
    <p:sldId id="354" r:id="rId63"/>
    <p:sldId id="355" r:id="rId64"/>
    <p:sldId id="356" r:id="rId65"/>
    <p:sldId id="357" r:id="rId66"/>
    <p:sldId id="358" r:id="rId67"/>
    <p:sldId id="359" r:id="rId68"/>
    <p:sldId id="360" r:id="rId69"/>
    <p:sldId id="320" r:id="rId70"/>
    <p:sldId id="321" r:id="rId71"/>
    <p:sldId id="322" r:id="rId72"/>
    <p:sldId id="310" r:id="rId73"/>
    <p:sldId id="313" r:id="rId74"/>
    <p:sldId id="315" r:id="rId75"/>
    <p:sldId id="328" r:id="rId76"/>
    <p:sldId id="323" r:id="rId77"/>
    <p:sldId id="329" r:id="rId78"/>
    <p:sldId id="361" r:id="rId79"/>
    <p:sldId id="325" r:id="rId80"/>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590" autoAdjust="0"/>
  </p:normalViewPr>
  <p:slideViewPr>
    <p:cSldViewPr>
      <p:cViewPr varScale="1">
        <p:scale>
          <a:sx n="71" d="100"/>
          <a:sy n="71" d="100"/>
        </p:scale>
        <p:origin x="-13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804"/>
          </a:xfrm>
          <a:prstGeom prst="rect">
            <a:avLst/>
          </a:prstGeom>
        </p:spPr>
        <p:txBody>
          <a:bodyPr vert="horz" lIns="91440" tIns="45720" rIns="91440" bIns="45720" rtlCol="0"/>
          <a:lstStyle>
            <a:lvl1pPr algn="r">
              <a:defRPr sz="1200"/>
            </a:lvl1pPr>
          </a:lstStyle>
          <a:p>
            <a:fld id="{629B51DC-C318-436E-9AD0-D689AF581725}" type="datetimeFigureOut">
              <a:rPr lang="en-US" smtClean="0"/>
              <a:t>6/18/2018</a:t>
            </a:fld>
            <a:endParaRPr lang="en-US"/>
          </a:p>
        </p:txBody>
      </p:sp>
      <p:sp>
        <p:nvSpPr>
          <p:cNvPr id="4" name="Footer Placeholder 3"/>
          <p:cNvSpPr>
            <a:spLocks noGrp="1"/>
          </p:cNvSpPr>
          <p:nvPr>
            <p:ph type="ftr" sz="quarter" idx="2"/>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440" tIns="45720" rIns="91440" bIns="45720" rtlCol="0" anchor="b"/>
          <a:lstStyle>
            <a:lvl1pPr algn="r">
              <a:defRPr sz="1200"/>
            </a:lvl1pPr>
          </a:lstStyle>
          <a:p>
            <a:fld id="{CB280CD9-2CEF-4C67-AB09-C82B73716A67}" type="slidenum">
              <a:rPr lang="en-US" smtClean="0"/>
              <a:t>‹#›</a:t>
            </a:fld>
            <a:endParaRPr lang="en-US"/>
          </a:p>
        </p:txBody>
      </p:sp>
    </p:spTree>
    <p:extLst>
      <p:ext uri="{BB962C8B-B14F-4D97-AF65-F5344CB8AC3E}">
        <p14:creationId xmlns:p14="http://schemas.microsoft.com/office/powerpoint/2010/main" val="183941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7F61DC7D-2A7D-4525-9B02-21C343174575}" type="datetimeFigureOut">
              <a:rPr lang="en-US" smtClean="0"/>
              <a:t>6/18/2018</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81E02234-5437-4F88-A6B9-B1B6F3F268C0}" type="slidenum">
              <a:rPr lang="en-US" smtClean="0"/>
              <a:t>‹#›</a:t>
            </a:fld>
            <a:endParaRPr lang="en-US" dirty="0"/>
          </a:p>
        </p:txBody>
      </p:sp>
    </p:spTree>
    <p:extLst>
      <p:ext uri="{BB962C8B-B14F-4D97-AF65-F5344CB8AC3E}">
        <p14:creationId xmlns:p14="http://schemas.microsoft.com/office/powerpoint/2010/main" val="153545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were originally in for 30 years in this building with a large greenhouse and several buildings and gardens around and behind it.</a:t>
            </a:r>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E6A2A49C-9EC2-49FB-ADE0-FB5685DB68BB}" type="slidenum">
              <a:rPr lang="en-US" altLang="en-US">
                <a:latin typeface="Calibri" pitchFamily="34" charset="0"/>
              </a:rPr>
              <a:pPr/>
              <a:t>3</a:t>
            </a:fld>
            <a:endParaRPr lang="en-US"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Next slide:  Pech Rd.</a:t>
            </a:r>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BBBB6932-2E04-4E8F-859D-4D6FB8867D3D}" type="slidenum">
              <a:rPr lang="en-US" altLang="en-US">
                <a:latin typeface="Calibri" pitchFamily="34" charset="0"/>
              </a:rPr>
              <a:pPr/>
              <a:t>46</a:t>
            </a:fld>
            <a:endParaRPr lang="en-US" alt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Then April 17, 2016, our 2</a:t>
            </a:r>
            <a:r>
              <a:rPr lang="en-US" altLang="en-US" baseline="30000" smtClean="0"/>
              <a:t>nd</a:t>
            </a:r>
            <a:r>
              <a:rPr lang="en-US" altLang="en-US" smtClean="0"/>
              <a:t> major flood event (out of 3) occurred.</a:t>
            </a:r>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3D2EB270-5208-46B1-B599-CBC593073DED}" type="slidenum">
              <a:rPr lang="en-US" altLang="en-US">
                <a:latin typeface="Calibri" pitchFamily="34" charset="0"/>
              </a:rPr>
              <a:pPr/>
              <a:t>9</a:t>
            </a:fld>
            <a:endParaRPr lang="en-US"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These pictures were taken when the staff had to be taken by airboat to salvage everything they could from the building.  If you look carefully there are 3 vehicles and 2 trailers in a gated area.  Not all were county owned vehicles!</a:t>
            </a:r>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5C0C40BD-774D-4D89-BB17-5F9E863A18CC}" type="slidenum">
              <a:rPr lang="en-US" altLang="en-US">
                <a:latin typeface="Calibri" pitchFamily="34" charset="0"/>
              </a:rPr>
              <a:pPr/>
              <a:t>10</a:t>
            </a:fld>
            <a:endParaRPr lang="en-US" alt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When the water receded, the office was not only a mess, it was considered destroyed and needed to be gutted completely.</a:t>
            </a:r>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78C915CC-4BCA-4F8B-BC73-773AE9180E2E}" type="slidenum">
              <a:rPr lang="en-US" altLang="en-US">
                <a:latin typeface="Calibri" pitchFamily="34" charset="0"/>
              </a:rPr>
              <a:pPr/>
              <a:t>11</a:t>
            </a:fld>
            <a:endParaRPr lang="en-US"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Next slide is Renovation</a:t>
            </a:r>
          </a:p>
        </p:txBody>
      </p:sp>
      <p:sp>
        <p:nvSpPr>
          <p:cNvPr id="174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C5A46A43-F2FE-4A1C-A325-38E89DAC01E0}" type="slidenum">
              <a:rPr lang="en-US" altLang="en-US">
                <a:latin typeface="Calibri" pitchFamily="34" charset="0"/>
              </a:rPr>
              <a:pPr/>
              <a:t>15</a:t>
            </a:fld>
            <a:endParaRPr lang="en-US" alt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Next slide is the before/after of the greenhouse</a:t>
            </a: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C5F814E0-2D1C-495A-9E6B-2D1D1AF5B654}" type="slidenum">
              <a:rPr lang="en-US" altLang="en-US">
                <a:latin typeface="Calibri" pitchFamily="34" charset="0"/>
              </a:rPr>
              <a:pPr/>
              <a:t>25</a:t>
            </a:fld>
            <a:endParaRPr lang="en-US" altLang="en-US">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Next slide:  Bear creek Renovation done!</a:t>
            </a:r>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4B8D0204-E803-4562-9DD8-68CF92D79BD7}" type="slidenum">
              <a:rPr lang="en-US" altLang="en-US">
                <a:latin typeface="Calibri" pitchFamily="34" charset="0"/>
              </a:rPr>
              <a:pPr/>
              <a:t>39</a:t>
            </a:fld>
            <a:endParaRPr lang="en-US" altLang="en-US">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6209F26C-AFCC-4E6E-9750-BE1F605E16D1}" type="slidenum">
              <a:rPr lang="en-US" altLang="en-US">
                <a:latin typeface="Arial" charset="0"/>
                <a:cs typeface="Arial" charset="0"/>
              </a:rPr>
              <a:pPr/>
              <a:t>43</a:t>
            </a:fld>
            <a:endParaRPr lang="en-US" altLang="en-US">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Next slide is the before/after of storage behind the greenhouse</a:t>
            </a:r>
          </a:p>
        </p:txBody>
      </p:sp>
      <p:sp>
        <p:nvSpPr>
          <p:cNvPr id="225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fld id="{09FF57F5-84C8-493E-B388-17CCEEB45D5F}" type="slidenum">
              <a:rPr lang="en-US" altLang="en-US">
                <a:latin typeface="Calibri" pitchFamily="34" charset="0"/>
              </a:rPr>
              <a:pPr/>
              <a:t>45</a:t>
            </a:fld>
            <a:endParaRPr lang="en-US" alt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C3B014-7282-4171-ABD2-CE3EB4DE84C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C3B014-7282-4171-ABD2-CE3EB4DE84C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C3B014-7282-4171-ABD2-CE3EB4DE84C3}" type="slidenum">
              <a:rPr lang="en-US" smtClean="0"/>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C3B014-7282-4171-ABD2-CE3EB4DE84C3}"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C3B014-7282-4171-ABD2-CE3EB4DE84C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C3B014-7282-4171-ABD2-CE3EB4DE84C3}" type="slidenum">
              <a:rPr lang="en-US" smtClean="0"/>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C3B014-7282-4171-ABD2-CE3EB4DE84C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C3B014-7282-4171-ABD2-CE3EB4DE84C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C3B014-7282-4171-ABD2-CE3EB4DE84C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C3B014-7282-4171-ABD2-CE3EB4DE84C3}" type="slidenum">
              <a:rPr lang="en-US" smtClean="0"/>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E98049-A1B2-43CE-91DA-DF6FDE1374DC}" type="datetimeFigureOut">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C3B014-7282-4171-ABD2-CE3EB4DE84C3}" type="slidenum">
              <a:rPr lang="en-US" smtClean="0"/>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5E98049-A1B2-43CE-91DA-DF6FDE1374DC}" type="datetimeFigureOut">
              <a:rPr lang="en-US" smtClean="0"/>
              <a:t>6/18/2018</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6C3B014-7282-4171-ABD2-CE3EB4DE84C3}" type="slidenum">
              <a:rPr lang="en-US" smtClean="0"/>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Glug Glug…A County Office Under Water…Twice!!!</a:t>
            </a:r>
            <a:endParaRPr lang="en-US" dirty="0"/>
          </a:p>
        </p:txBody>
      </p:sp>
      <p:sp>
        <p:nvSpPr>
          <p:cNvPr id="3" name="Subtitle 2"/>
          <p:cNvSpPr>
            <a:spLocks noGrp="1"/>
          </p:cNvSpPr>
          <p:nvPr>
            <p:ph type="subTitle" idx="1"/>
          </p:nvPr>
        </p:nvSpPr>
        <p:spPr/>
        <p:txBody>
          <a:bodyPr/>
          <a:lstStyle/>
          <a:p>
            <a:r>
              <a:rPr lang="en-US" dirty="0" smtClean="0"/>
              <a:t>The story of the Harris County Extension Office in Houston, TX </a:t>
            </a:r>
          </a:p>
          <a:p>
            <a:r>
              <a:rPr lang="en-US" dirty="0" smtClean="0"/>
              <a:t>vs.</a:t>
            </a:r>
          </a:p>
          <a:p>
            <a:r>
              <a:rPr lang="en-US" dirty="0" smtClean="0"/>
              <a:t>The Tax Day Flood of 2016 &amp; Hurricane Harvey of 2017 </a:t>
            </a:r>
            <a:endParaRPr lang="en-US" dirty="0"/>
          </a:p>
        </p:txBody>
      </p:sp>
    </p:spTree>
    <p:extLst>
      <p:ext uri="{BB962C8B-B14F-4D97-AF65-F5344CB8AC3E}">
        <p14:creationId xmlns:p14="http://schemas.microsoft.com/office/powerpoint/2010/main" val="753426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8" descr="A giraffe standing next to a body of water&#10;&#10;Description generated with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590800"/>
            <a:ext cx="4038600" cy="3028950"/>
          </a:xfrm>
          <a:prstGeom prst="rect">
            <a:avLst/>
          </a:prstGeom>
        </p:spPr>
      </p:pic>
      <p:pic>
        <p:nvPicPr>
          <p:cNvPr id="6147" name="Content Placeholder 10"/>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590800"/>
            <a:ext cx="4038600" cy="3028950"/>
          </a:xfrm>
          <a:prstGeom prst="rect">
            <a:avLst/>
          </a:prstGeom>
        </p:spPr>
      </p:pic>
      <p:sp>
        <p:nvSpPr>
          <p:cNvPr id="3" name="TextBox 2"/>
          <p:cNvSpPr txBox="1"/>
          <p:nvPr/>
        </p:nvSpPr>
        <p:spPr>
          <a:xfrm>
            <a:off x="685800" y="533400"/>
            <a:ext cx="7848600" cy="769441"/>
          </a:xfrm>
          <a:prstGeom prst="rect">
            <a:avLst/>
          </a:prstGeom>
          <a:noFill/>
        </p:spPr>
        <p:txBody>
          <a:bodyPr wrap="square" rtlCol="0">
            <a:spAutoFit/>
          </a:bodyPr>
          <a:lstStyle/>
          <a:p>
            <a:pPr algn="ctr"/>
            <a:r>
              <a:rPr lang="en-US" altLang="en-US" sz="4400" dirty="0">
                <a:solidFill>
                  <a:prstClr val="white"/>
                </a:solidFill>
                <a:latin typeface="Candara" panose="020E0502030303020204" pitchFamily="34" charset="0"/>
                <a:ea typeface="+mj-ea"/>
                <a:cs typeface="+mj-cs"/>
              </a:rPr>
              <a:t>Tax Day Flood (April 17, 2016)</a:t>
            </a:r>
            <a:endParaRPr lang="en-US" dirty="0"/>
          </a:p>
        </p:txBody>
      </p:sp>
    </p:spTree>
    <p:extLst>
      <p:ext uri="{BB962C8B-B14F-4D97-AF65-F5344CB8AC3E}">
        <p14:creationId xmlns:p14="http://schemas.microsoft.com/office/powerpoint/2010/main" val="316840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00"/>
                                        <p:tgtEl>
                                          <p:spTgt spid="6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648200" y="2743200"/>
            <a:ext cx="4144433" cy="3108325"/>
          </a:xfrm>
          <a:prstGeom prst="rect">
            <a:avLst/>
          </a:prstGeom>
        </p:spPr>
      </p:pic>
      <p:pic>
        <p:nvPicPr>
          <p:cNvPr id="11267" name="Content Placeholder 7" descr="A living room filled with furniture and a fireplace&#10;&#10;Description generated with high confidence"/>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743200"/>
            <a:ext cx="4114800" cy="3086100"/>
          </a:xfrm>
          <a:prstGeom prst="rect">
            <a:avLst/>
          </a:prstGeom>
        </p:spPr>
      </p:pic>
      <p:sp>
        <p:nvSpPr>
          <p:cNvPr id="5" name="Title 4"/>
          <p:cNvSpPr txBox="1">
            <a:spLocks noGrp="1"/>
          </p:cNvSpPr>
          <p:nvPr>
            <p:ph type="title"/>
          </p:nvPr>
        </p:nvSpPr>
        <p:spPr>
          <a:prstGeom prst="rect">
            <a:avLst/>
          </a:prstGeom>
          <a:noFill/>
        </p:spPr>
        <p:txBody>
          <a:bodyPr wrap="square" rtlCol="0">
            <a:spAutoFit/>
          </a:bodyPr>
          <a:lstStyle/>
          <a:p>
            <a:pPr algn="ctr"/>
            <a:r>
              <a:rPr lang="en-US" altLang="en-US" sz="4400" dirty="0">
                <a:solidFill>
                  <a:prstClr val="white"/>
                </a:solidFill>
                <a:latin typeface="Candara" panose="020E0502030303020204" pitchFamily="34" charset="0"/>
                <a:ea typeface="+mj-ea"/>
                <a:cs typeface="+mj-cs"/>
              </a:rPr>
              <a:t>Tax Day Flood (April 17, 2016)</a:t>
            </a:r>
            <a:endParaRPr lang="en-US" dirty="0"/>
          </a:p>
        </p:txBody>
      </p:sp>
    </p:spTree>
    <p:extLst>
      <p:ext uri="{BB962C8B-B14F-4D97-AF65-F5344CB8AC3E}">
        <p14:creationId xmlns:p14="http://schemas.microsoft.com/office/powerpoint/2010/main" val="8998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8" descr="A living room with a leather chair&#10;&#10;Description generated with high confidence"/>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676275" y="2969274"/>
            <a:ext cx="3822700" cy="2867314"/>
          </a:xfrm>
          <a:prstGeom prst="rect">
            <a:avLst/>
          </a:prstGeom>
        </p:spPr>
      </p:pic>
      <p:pic>
        <p:nvPicPr>
          <p:cNvPr id="8195" name="Content Placeholder 12" descr="A picture containing ground, floor, indoor, building&#10;&#10;Description generated with very high confidence"/>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tretch>
            <a:fillRect/>
          </a:stretch>
        </p:blipFill>
        <p:spPr bwMode="auto">
          <a:xfrm>
            <a:off x="4645025" y="2969274"/>
            <a:ext cx="3822700" cy="2867314"/>
          </a:xfrm>
          <a:prstGeom prst="rect">
            <a:avLst/>
          </a:prstGeom>
        </p:spPr>
      </p:pic>
      <p:sp>
        <p:nvSpPr>
          <p:cNvPr id="6" name="Title 5"/>
          <p:cNvSpPr txBox="1">
            <a:spLocks noGrp="1"/>
          </p:cNvSpPr>
          <p:nvPr>
            <p:ph type="title"/>
          </p:nvPr>
        </p:nvSpPr>
        <p:spPr>
          <a:prstGeom prst="rect">
            <a:avLst/>
          </a:prstGeom>
          <a:noFill/>
        </p:spPr>
        <p:txBody>
          <a:bodyPr wrap="square" rtlCol="0">
            <a:spAutoFit/>
          </a:bodyPr>
          <a:lstStyle/>
          <a:p>
            <a:pPr algn="ctr"/>
            <a:r>
              <a:rPr lang="en-US" altLang="en-US" sz="4400" dirty="0">
                <a:solidFill>
                  <a:prstClr val="white"/>
                </a:solidFill>
                <a:latin typeface="Candara" panose="020E0502030303020204" pitchFamily="34" charset="0"/>
                <a:ea typeface="+mj-ea"/>
                <a:cs typeface="+mj-cs"/>
              </a:rPr>
              <a:t>Tax Day Flood (April 17, 2016)</a:t>
            </a:r>
            <a:endParaRPr lang="en-US" dirty="0"/>
          </a:p>
        </p:txBody>
      </p:sp>
    </p:spTree>
    <p:extLst>
      <p:ext uri="{BB962C8B-B14F-4D97-AF65-F5344CB8AC3E}">
        <p14:creationId xmlns:p14="http://schemas.microsoft.com/office/powerpoint/2010/main" val="2011563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randombar(horizontal)">
                                      <p:cBhvr>
                                        <p:cTn id="12"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7" descr="A picture containing indoor, floor, wall, red&#10;&#10;Description generated with very high confidence"/>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676275" y="2969419"/>
            <a:ext cx="3822700" cy="2867025"/>
          </a:xfrm>
          <a:prstGeom prst="rect">
            <a:avLst/>
          </a:prstGeom>
        </p:spPr>
      </p:pic>
      <p:pic>
        <p:nvPicPr>
          <p:cNvPr id="9219" name="Content Placeholder 9" descr="A motorcycle parked on the side&#10;&#10;Description generated with high confidence"/>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tretch>
            <a:fillRect/>
          </a:stretch>
        </p:blipFill>
        <p:spPr bwMode="auto">
          <a:xfrm>
            <a:off x="4645025" y="2969419"/>
            <a:ext cx="3822700" cy="2867025"/>
          </a:xfrm>
          <a:prstGeom prst="rect">
            <a:avLst/>
          </a:prstGeom>
        </p:spPr>
      </p:pic>
      <p:sp>
        <p:nvSpPr>
          <p:cNvPr id="5" name="Title 4"/>
          <p:cNvSpPr txBox="1">
            <a:spLocks noGrp="1"/>
          </p:cNvSpPr>
          <p:nvPr>
            <p:ph type="title"/>
          </p:nvPr>
        </p:nvSpPr>
        <p:spPr>
          <a:prstGeom prst="rect">
            <a:avLst/>
          </a:prstGeom>
          <a:noFill/>
        </p:spPr>
        <p:txBody>
          <a:bodyPr wrap="square" rtlCol="0">
            <a:spAutoFit/>
          </a:bodyPr>
          <a:lstStyle/>
          <a:p>
            <a:pPr algn="ctr"/>
            <a:r>
              <a:rPr lang="en-US" altLang="en-US" sz="4400" dirty="0">
                <a:solidFill>
                  <a:prstClr val="white"/>
                </a:solidFill>
                <a:latin typeface="Candara" panose="020E0502030303020204" pitchFamily="34" charset="0"/>
                <a:ea typeface="+mj-ea"/>
                <a:cs typeface="+mj-cs"/>
              </a:rPr>
              <a:t>Tax Day Flood (April 17, 2016)</a:t>
            </a:r>
            <a:endParaRPr lang="en-US" dirty="0"/>
          </a:p>
        </p:txBody>
      </p:sp>
    </p:spTree>
    <p:extLst>
      <p:ext uri="{BB962C8B-B14F-4D97-AF65-F5344CB8AC3E}">
        <p14:creationId xmlns:p14="http://schemas.microsoft.com/office/powerpoint/2010/main" val="2825691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wipe(down)">
                                      <p:cBhvr>
                                        <p:cTn id="12"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5"/>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676275" y="2969564"/>
            <a:ext cx="3822700" cy="2866735"/>
          </a:xfrm>
          <a:prstGeom prst="rect">
            <a:avLst/>
          </a:prstGeom>
        </p:spPr>
      </p:pic>
      <p:pic>
        <p:nvPicPr>
          <p:cNvPr id="10243" name="Content Placeholder 7" descr="A picture containing building, indoor, floor, ceiling&#10;&#10;Description generated with very high confidence"/>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tretch>
            <a:fillRect/>
          </a:stretch>
        </p:blipFill>
        <p:spPr bwMode="auto">
          <a:xfrm>
            <a:off x="4645025" y="2969419"/>
            <a:ext cx="3822700" cy="2867025"/>
          </a:xfrm>
          <a:prstGeom prst="rect">
            <a:avLst/>
          </a:prstGeom>
        </p:spPr>
      </p:pic>
      <p:sp>
        <p:nvSpPr>
          <p:cNvPr id="5" name="Title 4"/>
          <p:cNvSpPr txBox="1">
            <a:spLocks noGrp="1"/>
          </p:cNvSpPr>
          <p:nvPr>
            <p:ph type="title"/>
          </p:nvPr>
        </p:nvSpPr>
        <p:spPr>
          <a:prstGeom prst="rect">
            <a:avLst/>
          </a:prstGeom>
          <a:noFill/>
        </p:spPr>
        <p:txBody>
          <a:bodyPr wrap="square" rtlCol="0">
            <a:spAutoFit/>
          </a:bodyPr>
          <a:lstStyle/>
          <a:p>
            <a:pPr algn="ctr"/>
            <a:r>
              <a:rPr lang="en-US" altLang="en-US" sz="4400" dirty="0">
                <a:solidFill>
                  <a:prstClr val="white"/>
                </a:solidFill>
                <a:latin typeface="Candara" panose="020E0502030303020204" pitchFamily="34" charset="0"/>
                <a:ea typeface="+mj-ea"/>
                <a:cs typeface="+mj-cs"/>
              </a:rPr>
              <a:t>Tax Day Flood (April 17, 2016)</a:t>
            </a:r>
            <a:endParaRPr lang="en-US" dirty="0"/>
          </a:p>
        </p:txBody>
      </p:sp>
    </p:spTree>
    <p:extLst>
      <p:ext uri="{BB962C8B-B14F-4D97-AF65-F5344CB8AC3E}">
        <p14:creationId xmlns:p14="http://schemas.microsoft.com/office/powerpoint/2010/main" val="837319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5"/>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676275" y="2969564"/>
            <a:ext cx="3822700" cy="2866735"/>
          </a:xfrm>
          <a:prstGeom prst="rect">
            <a:avLst/>
          </a:prstGeom>
        </p:spPr>
      </p:pic>
      <p:pic>
        <p:nvPicPr>
          <p:cNvPr id="11267" name="Content Placeholder 7" descr="A close up of electronics&#10;&#10;Description generated with high confidence"/>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tretch>
            <a:fillRect/>
          </a:stretch>
        </p:blipFill>
        <p:spPr bwMode="auto">
          <a:xfrm>
            <a:off x="4645025" y="2969564"/>
            <a:ext cx="3822700" cy="2866735"/>
          </a:xfrm>
          <a:prstGeom prst="rect">
            <a:avLst/>
          </a:prstGeom>
        </p:spPr>
      </p:pic>
      <p:sp>
        <p:nvSpPr>
          <p:cNvPr id="5" name="Title 4"/>
          <p:cNvSpPr txBox="1">
            <a:spLocks noGrp="1"/>
          </p:cNvSpPr>
          <p:nvPr>
            <p:ph type="title"/>
          </p:nvPr>
        </p:nvSpPr>
        <p:spPr>
          <a:prstGeom prst="rect">
            <a:avLst/>
          </a:prstGeom>
          <a:noFill/>
        </p:spPr>
        <p:txBody>
          <a:bodyPr wrap="square" rtlCol="0">
            <a:spAutoFit/>
          </a:bodyPr>
          <a:lstStyle/>
          <a:p>
            <a:pPr algn="ctr"/>
            <a:r>
              <a:rPr lang="en-US" altLang="en-US" sz="4400" dirty="0">
                <a:solidFill>
                  <a:prstClr val="white"/>
                </a:solidFill>
                <a:latin typeface="Candara" panose="020E0502030303020204" pitchFamily="34" charset="0"/>
                <a:ea typeface="+mj-ea"/>
                <a:cs typeface="+mj-cs"/>
              </a:rPr>
              <a:t>Tax Day Flood (April 17, 2016)</a:t>
            </a:r>
            <a:endParaRPr lang="en-US" dirty="0"/>
          </a:p>
        </p:txBody>
      </p:sp>
    </p:spTree>
    <p:extLst>
      <p:ext uri="{BB962C8B-B14F-4D97-AF65-F5344CB8AC3E}">
        <p14:creationId xmlns:p14="http://schemas.microsoft.com/office/powerpoint/2010/main" val="2552406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randombar(horizontal)">
                                      <p:cBhvr>
                                        <p:cTn id="7" dur="5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Before Steve Winner retired as their IT guy </a:t>
            </a:r>
            <a:r>
              <a:rPr lang="en-US" dirty="0" smtClean="0"/>
              <a:t>back in December</a:t>
            </a:r>
            <a:r>
              <a:rPr lang="en-US" dirty="0" smtClean="0"/>
              <a:t> </a:t>
            </a:r>
            <a:r>
              <a:rPr lang="en-US" dirty="0" smtClean="0"/>
              <a:t>2015, he always told the Bear Creek Office folks to keep their computers on top of their desks</a:t>
            </a:r>
          </a:p>
          <a:p>
            <a:pPr>
              <a:buFont typeface="Wingdings" panose="05000000000000000000" pitchFamily="2" charset="2"/>
              <a:buChar char="v"/>
            </a:pPr>
            <a:r>
              <a:rPr lang="en-US" dirty="0" smtClean="0"/>
              <a:t>Because of </a:t>
            </a:r>
            <a:r>
              <a:rPr lang="en-US" dirty="0" smtClean="0"/>
              <a:t>him, </a:t>
            </a:r>
            <a:r>
              <a:rPr lang="en-US" dirty="0" smtClean="0"/>
              <a:t>~90% of their computers were saved from the Tax Day Flood!</a:t>
            </a:r>
          </a:p>
          <a:p>
            <a:pPr>
              <a:buFont typeface="Wingdings" panose="05000000000000000000" pitchFamily="2" charset="2"/>
              <a:buChar char="v"/>
            </a:pPr>
            <a:r>
              <a:rPr lang="en-US" dirty="0" smtClean="0"/>
              <a:t>However, only 20 laptops </a:t>
            </a:r>
            <a:r>
              <a:rPr lang="en-US" dirty="0" smtClean="0"/>
              <a:t>were </a:t>
            </a:r>
            <a:r>
              <a:rPr lang="en-US" dirty="0" smtClean="0"/>
              <a:t>able to be </a:t>
            </a:r>
            <a:r>
              <a:rPr lang="en-US" dirty="0" smtClean="0"/>
              <a:t>initially transported on </a:t>
            </a:r>
            <a:r>
              <a:rPr lang="en-US" dirty="0" smtClean="0"/>
              <a:t>the air boat across the parking lot that was submerged in water </a:t>
            </a:r>
            <a:r>
              <a:rPr lang="en-US" u="sng" dirty="0" smtClean="0"/>
              <a:t>over 6 feet deep</a:t>
            </a:r>
            <a:endParaRPr lang="en-US" u="sng" dirty="0"/>
          </a:p>
        </p:txBody>
      </p:sp>
      <p:sp>
        <p:nvSpPr>
          <p:cNvPr id="3" name="Title 2"/>
          <p:cNvSpPr>
            <a:spLocks noGrp="1"/>
          </p:cNvSpPr>
          <p:nvPr>
            <p:ph type="title"/>
          </p:nvPr>
        </p:nvSpPr>
        <p:spPr/>
        <p:txBody>
          <a:bodyPr/>
          <a:lstStyle/>
          <a:p>
            <a:r>
              <a:rPr lang="en-US" dirty="0" smtClean="0"/>
              <a:t>Thanks to Steve…</a:t>
            </a:r>
            <a:endParaRPr lang="en-US" dirty="0"/>
          </a:p>
        </p:txBody>
      </p:sp>
    </p:spTree>
    <p:extLst>
      <p:ext uri="{BB962C8B-B14F-4D97-AF65-F5344CB8AC3E}">
        <p14:creationId xmlns:p14="http://schemas.microsoft.com/office/powerpoint/2010/main" val="295853176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Steve Winner had already retired (of course) &amp; Katie Kruszka hadn’t been hired yet so there was no IT guy</a:t>
            </a:r>
          </a:p>
          <a:p>
            <a:pPr>
              <a:buFont typeface="Wingdings" panose="05000000000000000000" pitchFamily="2" charset="2"/>
              <a:buChar char="v"/>
            </a:pPr>
            <a:r>
              <a:rPr lang="en-US" dirty="0" smtClean="0"/>
              <a:t>The building was a Harris County Community Center</a:t>
            </a:r>
          </a:p>
          <a:p>
            <a:pPr>
              <a:buFont typeface="Wingdings" panose="05000000000000000000" pitchFamily="2" charset="2"/>
              <a:buChar char="v"/>
            </a:pPr>
            <a:r>
              <a:rPr lang="en-US" dirty="0" smtClean="0"/>
              <a:t>The </a:t>
            </a:r>
            <a:r>
              <a:rPr lang="en-US" dirty="0" smtClean="0"/>
              <a:t>Bear Creek </a:t>
            </a:r>
            <a:r>
              <a:rPr lang="en-US" dirty="0" smtClean="0"/>
              <a:t>Office folks were given 2 rooms to set up </a:t>
            </a:r>
            <a:r>
              <a:rPr lang="en-US" dirty="0" smtClean="0"/>
              <a:t>in – 1 </a:t>
            </a:r>
            <a:r>
              <a:rPr lang="en-US" dirty="0" smtClean="0"/>
              <a:t>room held the </a:t>
            </a:r>
            <a:r>
              <a:rPr lang="en-US" dirty="0" smtClean="0"/>
              <a:t>Support </a:t>
            </a:r>
            <a:r>
              <a:rPr lang="en-US" dirty="0"/>
              <a:t>S</a:t>
            </a:r>
            <a:r>
              <a:rPr lang="en-US" dirty="0" smtClean="0"/>
              <a:t>taff (&amp; later their </a:t>
            </a:r>
            <a:r>
              <a:rPr lang="en-US" dirty="0" smtClean="0"/>
              <a:t>Xerox network </a:t>
            </a:r>
            <a:r>
              <a:rPr lang="en-US" dirty="0" smtClean="0"/>
              <a:t>printer) </a:t>
            </a:r>
            <a:r>
              <a:rPr lang="en-US" dirty="0" smtClean="0"/>
              <a:t>&amp; the other held the </a:t>
            </a:r>
            <a:r>
              <a:rPr lang="en-US" dirty="0" smtClean="0"/>
              <a:t>Agents </a:t>
            </a:r>
            <a:r>
              <a:rPr lang="en-US" dirty="0" smtClean="0"/>
              <a:t>but the </a:t>
            </a:r>
            <a:r>
              <a:rPr lang="en-US" dirty="0" smtClean="0"/>
              <a:t>Agents </a:t>
            </a:r>
            <a:r>
              <a:rPr lang="en-US" dirty="0" smtClean="0"/>
              <a:t>couldn’t leave their stuff in it past 5pm </a:t>
            </a:r>
            <a:r>
              <a:rPr lang="en-US" dirty="0" err="1" smtClean="0"/>
              <a:t>‘cause</a:t>
            </a:r>
            <a:r>
              <a:rPr lang="en-US" dirty="0" smtClean="0"/>
              <a:t> it was being used by other groups at </a:t>
            </a:r>
            <a:r>
              <a:rPr lang="en-US" dirty="0" smtClean="0"/>
              <a:t>night</a:t>
            </a:r>
            <a:endParaRPr lang="en-US" dirty="0"/>
          </a:p>
        </p:txBody>
      </p:sp>
      <p:sp>
        <p:nvSpPr>
          <p:cNvPr id="3" name="Title 2"/>
          <p:cNvSpPr>
            <a:spLocks noGrp="1"/>
          </p:cNvSpPr>
          <p:nvPr>
            <p:ph type="title"/>
          </p:nvPr>
        </p:nvSpPr>
        <p:spPr/>
        <p:txBody>
          <a:bodyPr>
            <a:normAutofit fontScale="90000"/>
          </a:bodyPr>
          <a:lstStyle/>
          <a:p>
            <a:r>
              <a:rPr lang="en-US" dirty="0" smtClean="0"/>
              <a:t>1</a:t>
            </a:r>
            <a:r>
              <a:rPr lang="en-US" baseline="30000" dirty="0" smtClean="0"/>
              <a:t>st</a:t>
            </a:r>
            <a:r>
              <a:rPr lang="en-US" dirty="0" smtClean="0"/>
              <a:t> Temporary Location:</a:t>
            </a:r>
            <a:br>
              <a:rPr lang="en-US" dirty="0" smtClean="0"/>
            </a:br>
            <a:r>
              <a:rPr lang="en-US" dirty="0" smtClean="0"/>
              <a:t>Greenhouse Rd.</a:t>
            </a:r>
            <a:endParaRPr lang="en-US" dirty="0"/>
          </a:p>
        </p:txBody>
      </p:sp>
    </p:spTree>
    <p:extLst>
      <p:ext uri="{BB962C8B-B14F-4D97-AF65-F5344CB8AC3E}">
        <p14:creationId xmlns:p14="http://schemas.microsoft.com/office/powerpoint/2010/main" val="167173107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Their “office furniture” consisted of card tables and chairs borrowed from the Community Center</a:t>
            </a:r>
          </a:p>
          <a:p>
            <a:pPr>
              <a:buFont typeface="Wingdings" panose="05000000000000000000" pitchFamily="2" charset="2"/>
              <a:buChar char="v"/>
            </a:pPr>
            <a:r>
              <a:rPr lang="en-US" dirty="0"/>
              <a:t>Everybody had to use the </a:t>
            </a:r>
            <a:r>
              <a:rPr lang="en-US" dirty="0" smtClean="0"/>
              <a:t>20 laptops </a:t>
            </a:r>
            <a:r>
              <a:rPr lang="en-US" dirty="0"/>
              <a:t>that were rescued by </a:t>
            </a:r>
            <a:r>
              <a:rPr lang="en-US" dirty="0" smtClean="0"/>
              <a:t>air boat </a:t>
            </a:r>
            <a:r>
              <a:rPr lang="en-US" dirty="0"/>
              <a:t>from the Bear Creek office</a:t>
            </a:r>
          </a:p>
          <a:p>
            <a:pPr>
              <a:buFont typeface="Wingdings" panose="05000000000000000000" pitchFamily="2" charset="2"/>
              <a:buChar char="v"/>
            </a:pPr>
            <a:r>
              <a:rPr lang="en-US" dirty="0" smtClean="0"/>
              <a:t>A lot of the </a:t>
            </a:r>
            <a:r>
              <a:rPr lang="en-US" dirty="0" smtClean="0"/>
              <a:t>Support Staff </a:t>
            </a:r>
            <a:r>
              <a:rPr lang="en-US" dirty="0" smtClean="0"/>
              <a:t>had never used laptops  before so there was much crying and gnashing of teeth trying to use touchpads and small keyboards with even smaller keys (and no number pad)</a:t>
            </a:r>
            <a:endParaRPr lang="en-US" dirty="0"/>
          </a:p>
        </p:txBody>
      </p:sp>
      <p:sp>
        <p:nvSpPr>
          <p:cNvPr id="3" name="Title 2"/>
          <p:cNvSpPr>
            <a:spLocks noGrp="1"/>
          </p:cNvSpPr>
          <p:nvPr>
            <p:ph type="title"/>
          </p:nvPr>
        </p:nvSpPr>
        <p:spPr/>
        <p:txBody>
          <a:bodyPr>
            <a:normAutofit fontScale="90000"/>
          </a:bodyPr>
          <a:lstStyle/>
          <a:p>
            <a:r>
              <a:rPr lang="en-US" dirty="0" smtClean="0"/>
              <a:t>Greenhouse Rd. </a:t>
            </a:r>
            <a:br>
              <a:rPr lang="en-US" dirty="0" smtClean="0"/>
            </a:br>
            <a:r>
              <a:rPr lang="en-US" dirty="0" smtClean="0"/>
              <a:t>from a staff perspective</a:t>
            </a:r>
            <a:endParaRPr lang="en-US" dirty="0"/>
          </a:p>
        </p:txBody>
      </p:sp>
    </p:spTree>
    <p:extLst>
      <p:ext uri="{BB962C8B-B14F-4D97-AF65-F5344CB8AC3E}">
        <p14:creationId xmlns:p14="http://schemas.microsoft.com/office/powerpoint/2010/main" val="1924245415"/>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Again, no local IT guy had been hired yet so they called on me as the Southeast Regional IT Specialist</a:t>
            </a:r>
          </a:p>
          <a:p>
            <a:pPr lvl="1">
              <a:buFont typeface="Wingdings" panose="05000000000000000000" pitchFamily="2" charset="2"/>
              <a:buChar char="v"/>
            </a:pPr>
            <a:r>
              <a:rPr lang="en-US" dirty="0" smtClean="0"/>
              <a:t>I </a:t>
            </a:r>
            <a:r>
              <a:rPr lang="en-US" dirty="0" smtClean="0"/>
              <a:t>emptied my office of 24-port network switch boxes, small router boxes, network cords, power cords, monitor cords, monitors, keyboards, mice, scanners, printers, surge protectors, and even my folding banquet table but only 1 loaner laptop (my other was loaned out)</a:t>
            </a:r>
          </a:p>
          <a:p>
            <a:pPr lvl="1">
              <a:buFont typeface="Wingdings" panose="05000000000000000000" pitchFamily="2" charset="2"/>
              <a:buChar char="v"/>
            </a:pPr>
            <a:r>
              <a:rPr lang="en-US" dirty="0" smtClean="0"/>
              <a:t>I </a:t>
            </a:r>
            <a:r>
              <a:rPr lang="en-US" dirty="0" smtClean="0"/>
              <a:t>stuffed it all in my Extension Vehicle and drove to Houston to meet John Thomas (Harris Co. network guy)</a:t>
            </a:r>
          </a:p>
        </p:txBody>
      </p:sp>
      <p:sp>
        <p:nvSpPr>
          <p:cNvPr id="3" name="Title 2"/>
          <p:cNvSpPr>
            <a:spLocks noGrp="1"/>
          </p:cNvSpPr>
          <p:nvPr>
            <p:ph type="title"/>
          </p:nvPr>
        </p:nvSpPr>
        <p:spPr/>
        <p:txBody>
          <a:bodyPr>
            <a:normAutofit fontScale="90000"/>
          </a:bodyPr>
          <a:lstStyle/>
          <a:p>
            <a:r>
              <a:rPr lang="en-US" dirty="0" smtClean="0"/>
              <a:t>Greenhouse Rd. </a:t>
            </a:r>
            <a:br>
              <a:rPr lang="en-US" dirty="0" smtClean="0"/>
            </a:br>
            <a:r>
              <a:rPr lang="en-US" dirty="0" smtClean="0"/>
              <a:t>from an IT perspective</a:t>
            </a:r>
            <a:endParaRPr lang="en-US" dirty="0"/>
          </a:p>
        </p:txBody>
      </p:sp>
    </p:spTree>
    <p:extLst>
      <p:ext uri="{BB962C8B-B14F-4D97-AF65-F5344CB8AC3E}">
        <p14:creationId xmlns:p14="http://schemas.microsoft.com/office/powerpoint/2010/main" val="3119535124"/>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50">
            <a:extLst>
              <a:ext uri="{FF2B5EF4-FFF2-40B4-BE49-F238E27FC236}">
                <a16:creationId xmlns:a16="http://schemas.microsoft.com/office/drawing/2014/main" xmlns="" id="{2A05019E-7B5E-4F3E-BDB8-C7A4992A7185}"/>
              </a:ext>
            </a:extLst>
          </p:cNvPr>
          <p:cNvSpPr>
            <a:spLocks noGrp="1" noChangeArrowheads="1"/>
          </p:cNvSpPr>
          <p:nvPr>
            <p:ph type="ctrTitle"/>
          </p:nvPr>
        </p:nvSpPr>
        <p:spPr>
          <a:xfrm>
            <a:off x="468313" y="333375"/>
            <a:ext cx="8207375" cy="1871663"/>
          </a:xfrm>
        </p:spPr>
        <p:txBody>
          <a:bodyPr anchor="ctr">
            <a:normAutofit/>
          </a:bodyPr>
          <a:lstStyle/>
          <a:p>
            <a:pPr fontAlgn="auto">
              <a:spcAft>
                <a:spcPts val="0"/>
              </a:spcAft>
              <a:defRPr/>
            </a:pPr>
            <a:r>
              <a:rPr lang="es-ES" altLang="en-US" sz="4400" dirty="0" err="1" smtClean="0">
                <a:solidFill>
                  <a:schemeClr val="bg1"/>
                </a:solidFill>
                <a:latin typeface="Candara" panose="020E0502030303020204" pitchFamily="34" charset="0"/>
              </a:rPr>
              <a:t>The</a:t>
            </a:r>
            <a:r>
              <a:rPr lang="es-ES" altLang="en-US" sz="4400" dirty="0" smtClean="0">
                <a:solidFill>
                  <a:schemeClr val="bg1"/>
                </a:solidFill>
                <a:latin typeface="Candara" panose="020E0502030303020204" pitchFamily="34" charset="0"/>
              </a:rPr>
              <a:t> Harris County Office</a:t>
            </a:r>
            <a:br>
              <a:rPr lang="es-ES" altLang="en-US" sz="4400" dirty="0" smtClean="0">
                <a:solidFill>
                  <a:schemeClr val="bg1"/>
                </a:solidFill>
                <a:latin typeface="Candara" panose="020E0502030303020204" pitchFamily="34" charset="0"/>
              </a:rPr>
            </a:br>
            <a:r>
              <a:rPr lang="es-ES" altLang="en-US" sz="4400" dirty="0" smtClean="0">
                <a:solidFill>
                  <a:schemeClr val="bg1"/>
                </a:solidFill>
                <a:latin typeface="Candara" panose="020E0502030303020204" pitchFamily="34" charset="0"/>
              </a:rPr>
              <a:t> at Bear Creek</a:t>
            </a:r>
            <a:endParaRPr lang="es-ES" altLang="en-US" sz="4400" dirty="0">
              <a:solidFill>
                <a:schemeClr val="bg1"/>
              </a:solidFill>
              <a:latin typeface="Candara" panose="020E0502030303020204" pitchFamily="34" charset="0"/>
            </a:endParaRPr>
          </a:p>
        </p:txBody>
      </p:sp>
      <p:pic>
        <p:nvPicPr>
          <p:cNvPr id="409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985963"/>
            <a:ext cx="649922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58150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April 21</a:t>
            </a:r>
            <a:r>
              <a:rPr lang="en-US" baseline="30000" dirty="0" smtClean="0"/>
              <a:t>st</a:t>
            </a:r>
            <a:r>
              <a:rPr lang="en-US" dirty="0" smtClean="0"/>
              <a:t>-22</a:t>
            </a:r>
            <a:r>
              <a:rPr lang="en-US" baseline="30000" dirty="0" smtClean="0"/>
              <a:t>nd</a:t>
            </a:r>
            <a:r>
              <a:rPr lang="en-US" dirty="0" smtClean="0"/>
              <a:t> – I met with John on the 21</a:t>
            </a:r>
            <a:r>
              <a:rPr lang="en-US" baseline="30000" dirty="0" smtClean="0"/>
              <a:t>st</a:t>
            </a:r>
            <a:r>
              <a:rPr lang="en-US" dirty="0" smtClean="0"/>
              <a:t> &amp; we were able </a:t>
            </a:r>
            <a:r>
              <a:rPr lang="en-US" dirty="0" smtClean="0"/>
              <a:t>to rig up </a:t>
            </a:r>
            <a:r>
              <a:rPr lang="en-US" dirty="0"/>
              <a:t>~</a:t>
            </a:r>
            <a:r>
              <a:rPr lang="en-US" dirty="0" smtClean="0"/>
              <a:t>18 laptops with local user profiles &amp; hook them to the Harris Co. </a:t>
            </a:r>
            <a:r>
              <a:rPr lang="en-US" dirty="0" smtClean="0"/>
              <a:t>network (using his </a:t>
            </a:r>
            <a:r>
              <a:rPr lang="en-US" dirty="0"/>
              <a:t>list of static IP </a:t>
            </a:r>
            <a:r>
              <a:rPr lang="en-US" dirty="0" smtClean="0"/>
              <a:t>addresses &amp; my 24-port network switch) so </a:t>
            </a:r>
            <a:r>
              <a:rPr lang="en-US" dirty="0" smtClean="0"/>
              <a:t>Outlook 2010 &amp; Lync 2010 could be configured for each user &amp; 2 small network printers could be set up</a:t>
            </a:r>
          </a:p>
          <a:p>
            <a:pPr lvl="1">
              <a:buFont typeface="Wingdings" panose="05000000000000000000" pitchFamily="2" charset="2"/>
              <a:buChar char="v"/>
            </a:pPr>
            <a:r>
              <a:rPr lang="en-US" dirty="0" smtClean="0"/>
              <a:t>I also started </a:t>
            </a:r>
            <a:r>
              <a:rPr lang="en-US" dirty="0"/>
              <a:t>passing out monitors, keyboards, &amp; mice to all the laptop-phobic </a:t>
            </a:r>
            <a:r>
              <a:rPr lang="en-US" dirty="0" smtClean="0"/>
              <a:t>folks on the 22</a:t>
            </a:r>
            <a:r>
              <a:rPr lang="en-US" baseline="30000" dirty="0" smtClean="0"/>
              <a:t>nd</a:t>
            </a:r>
            <a:r>
              <a:rPr lang="en-US" dirty="0" smtClean="0"/>
              <a:t> </a:t>
            </a:r>
            <a:endParaRPr lang="en-US" dirty="0"/>
          </a:p>
        </p:txBody>
      </p:sp>
      <p:sp>
        <p:nvSpPr>
          <p:cNvPr id="3" name="Title 2"/>
          <p:cNvSpPr>
            <a:spLocks noGrp="1"/>
          </p:cNvSpPr>
          <p:nvPr>
            <p:ph type="title"/>
          </p:nvPr>
        </p:nvSpPr>
        <p:spPr/>
        <p:txBody>
          <a:bodyPr>
            <a:normAutofit/>
          </a:bodyPr>
          <a:lstStyle/>
          <a:p>
            <a:r>
              <a:rPr lang="en-US" dirty="0" smtClean="0"/>
              <a:t>Greenhouse Rd</a:t>
            </a:r>
            <a:r>
              <a:rPr lang="en-US" dirty="0" smtClean="0"/>
              <a:t>. Timeline</a:t>
            </a:r>
            <a:endParaRPr lang="en-US" dirty="0"/>
          </a:p>
        </p:txBody>
      </p:sp>
    </p:spTree>
    <p:extLst>
      <p:ext uri="{BB962C8B-B14F-4D97-AF65-F5344CB8AC3E}">
        <p14:creationId xmlns:p14="http://schemas.microsoft.com/office/powerpoint/2010/main" val="82560666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Since </a:t>
            </a:r>
            <a:r>
              <a:rPr lang="en-US" dirty="0"/>
              <a:t>all the laptops </a:t>
            </a:r>
            <a:r>
              <a:rPr lang="en-US" dirty="0" smtClean="0"/>
              <a:t>at Greenhouse Rd. were </a:t>
            </a:r>
            <a:r>
              <a:rPr lang="en-US" dirty="0"/>
              <a:t>hooked </a:t>
            </a:r>
            <a:r>
              <a:rPr lang="en-US" dirty="0" smtClean="0"/>
              <a:t>to </a:t>
            </a:r>
            <a:r>
              <a:rPr lang="en-US" dirty="0"/>
              <a:t>the Harris Co. network, they were off the </a:t>
            </a:r>
            <a:r>
              <a:rPr lang="en-US" dirty="0" err="1"/>
              <a:t>AgNet</a:t>
            </a:r>
            <a:r>
              <a:rPr lang="en-US" dirty="0"/>
              <a:t> </a:t>
            </a:r>
            <a:r>
              <a:rPr lang="en-US" dirty="0" smtClean="0"/>
              <a:t>domain, so their P, S, &amp; W drives couldn’t be reached</a:t>
            </a:r>
            <a:endParaRPr lang="en-US" dirty="0" smtClean="0"/>
          </a:p>
          <a:p>
            <a:pPr>
              <a:buFont typeface="Wingdings" panose="05000000000000000000" pitchFamily="2" charset="2"/>
              <a:buChar char="v"/>
            </a:pPr>
            <a:r>
              <a:rPr lang="en-US" dirty="0" smtClean="0"/>
              <a:t>Back </a:t>
            </a:r>
            <a:r>
              <a:rPr lang="en-US" dirty="0"/>
              <a:t>at my </a:t>
            </a:r>
            <a:r>
              <a:rPr lang="en-US" dirty="0" smtClean="0"/>
              <a:t>office on April 25</a:t>
            </a:r>
            <a:r>
              <a:rPr lang="en-US" baseline="30000" dirty="0" smtClean="0"/>
              <a:t>th,</a:t>
            </a:r>
            <a:r>
              <a:rPr lang="en-US" dirty="0" smtClean="0"/>
              <a:t> I </a:t>
            </a:r>
            <a:r>
              <a:rPr lang="en-US" dirty="0"/>
              <a:t>got info from </a:t>
            </a:r>
            <a:r>
              <a:rPr lang="en-US" dirty="0" err="1" smtClean="0"/>
              <a:t>AgIT</a:t>
            </a:r>
            <a:r>
              <a:rPr lang="en-US" dirty="0" smtClean="0"/>
              <a:t> on </a:t>
            </a:r>
            <a:r>
              <a:rPr lang="en-US" dirty="0"/>
              <a:t>how the Harris Co. folks would access their </a:t>
            </a:r>
            <a:r>
              <a:rPr lang="en-US" dirty="0" smtClean="0"/>
              <a:t>P, S, &amp; W network drives…using </a:t>
            </a:r>
            <a:r>
              <a:rPr lang="en-US" dirty="0" err="1" smtClean="0"/>
              <a:t>AgDrive</a:t>
            </a:r>
            <a:r>
              <a:rPr lang="en-US" dirty="0" smtClean="0"/>
              <a:t> on the web!</a:t>
            </a:r>
            <a:endParaRPr lang="en-US" dirty="0" smtClean="0"/>
          </a:p>
          <a:p>
            <a:pPr>
              <a:buFont typeface="Wingdings" panose="05000000000000000000" pitchFamily="2" charset="2"/>
              <a:buChar char="v"/>
            </a:pPr>
            <a:r>
              <a:rPr lang="en-US" dirty="0" smtClean="0"/>
              <a:t>But, there </a:t>
            </a:r>
            <a:r>
              <a:rPr lang="en-US" dirty="0" smtClean="0"/>
              <a:t>was a </a:t>
            </a:r>
            <a:r>
              <a:rPr lang="en-US" u="sng" dirty="0" smtClean="0"/>
              <a:t>STEEP LEARNING CURVE</a:t>
            </a:r>
            <a:r>
              <a:rPr lang="en-US" dirty="0" smtClean="0"/>
              <a:t> for them &amp; for me since my own </a:t>
            </a:r>
            <a:r>
              <a:rPr lang="en-US" dirty="0" err="1" smtClean="0"/>
              <a:t>AgDrive</a:t>
            </a:r>
            <a:r>
              <a:rPr lang="en-US" dirty="0" smtClean="0"/>
              <a:t> on the web didn’t work</a:t>
            </a:r>
            <a:endParaRPr lang="en-US" u="sng" dirty="0"/>
          </a:p>
        </p:txBody>
      </p:sp>
      <p:sp>
        <p:nvSpPr>
          <p:cNvPr id="3" name="Title 2"/>
          <p:cNvSpPr>
            <a:spLocks noGrp="1"/>
          </p:cNvSpPr>
          <p:nvPr>
            <p:ph type="title"/>
          </p:nvPr>
        </p:nvSpPr>
        <p:spPr/>
        <p:txBody>
          <a:bodyPr>
            <a:normAutofit fontScale="90000"/>
          </a:bodyPr>
          <a:lstStyle/>
          <a:p>
            <a:r>
              <a:rPr lang="en-US" dirty="0" smtClean="0"/>
              <a:t>Introduction to </a:t>
            </a:r>
            <a:r>
              <a:rPr lang="en-US" dirty="0" err="1" smtClean="0"/>
              <a:t>AgDrive</a:t>
            </a:r>
            <a:r>
              <a:rPr lang="en-US" dirty="0" smtClean="0"/>
              <a:t/>
            </a:r>
            <a:br>
              <a:rPr lang="en-US" dirty="0" smtClean="0"/>
            </a:br>
            <a:r>
              <a:rPr lang="en-US" dirty="0" smtClean="0"/>
              <a:t>for the Bear Creek folks</a:t>
            </a:r>
            <a:endParaRPr lang="en-US" dirty="0"/>
          </a:p>
        </p:txBody>
      </p:sp>
    </p:spTree>
    <p:extLst>
      <p:ext uri="{BB962C8B-B14F-4D97-AF65-F5344CB8AC3E}">
        <p14:creationId xmlns:p14="http://schemas.microsoft.com/office/powerpoint/2010/main" val="479606291"/>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April </a:t>
            </a:r>
            <a:r>
              <a:rPr lang="en-US" dirty="0" smtClean="0"/>
              <a:t>27</a:t>
            </a:r>
            <a:r>
              <a:rPr lang="en-US" baseline="30000" dirty="0" smtClean="0"/>
              <a:t>th</a:t>
            </a:r>
            <a:r>
              <a:rPr lang="en-US" dirty="0" smtClean="0"/>
              <a:t>-29</a:t>
            </a:r>
            <a:r>
              <a:rPr lang="en-US" baseline="30000" dirty="0" smtClean="0"/>
              <a:t>th</a:t>
            </a:r>
            <a:r>
              <a:rPr lang="en-US" dirty="0" smtClean="0"/>
              <a:t> </a:t>
            </a:r>
            <a:r>
              <a:rPr lang="en-US" dirty="0" smtClean="0"/>
              <a:t>– </a:t>
            </a:r>
            <a:r>
              <a:rPr lang="en-US" dirty="0" smtClean="0"/>
              <a:t>I </a:t>
            </a:r>
            <a:r>
              <a:rPr lang="en-US" dirty="0" smtClean="0"/>
              <a:t>finally got </a:t>
            </a:r>
            <a:r>
              <a:rPr lang="en-US" dirty="0" err="1" smtClean="0"/>
              <a:t>AgDrive</a:t>
            </a:r>
            <a:r>
              <a:rPr lang="en-US" dirty="0" smtClean="0"/>
              <a:t> to work for the Bear Creek </a:t>
            </a:r>
            <a:r>
              <a:rPr lang="en-US" dirty="0" smtClean="0"/>
              <a:t>folks! – after </a:t>
            </a:r>
            <a:r>
              <a:rPr lang="en-US" dirty="0" err="1" smtClean="0"/>
              <a:t>AgIT</a:t>
            </a:r>
            <a:r>
              <a:rPr lang="en-US" dirty="0" smtClean="0"/>
              <a:t> got it re-directed to </a:t>
            </a:r>
            <a:r>
              <a:rPr lang="en-US" dirty="0" smtClean="0"/>
              <a:t>the correct </a:t>
            </a:r>
            <a:r>
              <a:rPr lang="en-US" dirty="0" smtClean="0"/>
              <a:t>server</a:t>
            </a:r>
          </a:p>
          <a:p>
            <a:pPr lvl="1">
              <a:buFont typeface="Wingdings" panose="05000000000000000000" pitchFamily="2" charset="2"/>
              <a:buChar char="v"/>
            </a:pPr>
            <a:r>
              <a:rPr lang="en-US" dirty="0" smtClean="0"/>
              <a:t>I </a:t>
            </a:r>
            <a:r>
              <a:rPr lang="en-US" dirty="0" smtClean="0"/>
              <a:t>got </a:t>
            </a:r>
            <a:r>
              <a:rPr lang="en-US" dirty="0" smtClean="0"/>
              <a:t>their new Xerox printer/copier set up on all the laptops along with their new HP </a:t>
            </a:r>
            <a:r>
              <a:rPr lang="en-US" dirty="0" err="1" smtClean="0"/>
              <a:t>OfficeJet</a:t>
            </a:r>
            <a:r>
              <a:rPr lang="en-US" dirty="0" smtClean="0"/>
              <a:t> printer</a:t>
            </a:r>
          </a:p>
          <a:p>
            <a:pPr lvl="1">
              <a:buFont typeface="Wingdings" panose="05000000000000000000" pitchFamily="2" charset="2"/>
              <a:buChar char="v"/>
            </a:pPr>
            <a:r>
              <a:rPr lang="en-US" dirty="0" smtClean="0"/>
              <a:t>I also installed any other needed software &amp; took 3 broken laptops back w</a:t>
            </a:r>
            <a:r>
              <a:rPr lang="en-US" dirty="0" smtClean="0"/>
              <a:t>ith me to fix/update</a:t>
            </a:r>
            <a:endParaRPr lang="en-US" dirty="0" smtClean="0"/>
          </a:p>
        </p:txBody>
      </p:sp>
      <p:sp>
        <p:nvSpPr>
          <p:cNvPr id="3" name="Title 2"/>
          <p:cNvSpPr>
            <a:spLocks noGrp="1"/>
          </p:cNvSpPr>
          <p:nvPr>
            <p:ph type="title"/>
          </p:nvPr>
        </p:nvSpPr>
        <p:spPr/>
        <p:txBody>
          <a:bodyPr>
            <a:normAutofit fontScale="90000"/>
          </a:bodyPr>
          <a:lstStyle/>
          <a:p>
            <a:r>
              <a:rPr lang="en-US" dirty="0" smtClean="0"/>
              <a:t>Greenhouse Rd. Timeline continued (on trip 2)</a:t>
            </a:r>
            <a:endParaRPr lang="en-US" dirty="0"/>
          </a:p>
        </p:txBody>
      </p:sp>
    </p:spTree>
    <p:extLst>
      <p:ext uri="{BB962C8B-B14F-4D97-AF65-F5344CB8AC3E}">
        <p14:creationId xmlns:p14="http://schemas.microsoft.com/office/powerpoint/2010/main" val="13176890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May 1</a:t>
            </a:r>
            <a:r>
              <a:rPr lang="en-US" baseline="30000" dirty="0" smtClean="0"/>
              <a:t>st</a:t>
            </a:r>
            <a:r>
              <a:rPr lang="en-US" dirty="0" smtClean="0"/>
              <a:t>-May 30</a:t>
            </a:r>
            <a:r>
              <a:rPr lang="en-US" baseline="30000" dirty="0" smtClean="0"/>
              <a:t>th</a:t>
            </a:r>
            <a:r>
              <a:rPr lang="en-US" dirty="0" smtClean="0"/>
              <a:t> – helped the Bear Creek folks </a:t>
            </a:r>
            <a:r>
              <a:rPr lang="en-US" u="sng" dirty="0" smtClean="0"/>
              <a:t>remotely</a:t>
            </a:r>
            <a:r>
              <a:rPr lang="en-US" dirty="0" smtClean="0"/>
              <a:t> with various issues &amp; fixed the 3 laptops</a:t>
            </a:r>
          </a:p>
          <a:p>
            <a:pPr>
              <a:buFont typeface="Wingdings" panose="05000000000000000000" pitchFamily="2" charset="2"/>
              <a:buChar char="v"/>
            </a:pPr>
            <a:r>
              <a:rPr lang="en-US" dirty="0" smtClean="0"/>
              <a:t>May 31</a:t>
            </a:r>
            <a:r>
              <a:rPr lang="en-US" baseline="30000" dirty="0" smtClean="0"/>
              <a:t>st</a:t>
            </a:r>
            <a:r>
              <a:rPr lang="en-US" dirty="0" smtClean="0"/>
              <a:t>-June 2</a:t>
            </a:r>
            <a:r>
              <a:rPr lang="en-US" baseline="30000" dirty="0" smtClean="0"/>
              <a:t>nd</a:t>
            </a:r>
            <a:r>
              <a:rPr lang="en-US" dirty="0" smtClean="0"/>
              <a:t> – drove to Houston again to check in with the Harris Co. folks in person since I’d be leaving for a week for NETC2016 in Orlando, FL</a:t>
            </a:r>
          </a:p>
          <a:p>
            <a:pPr lvl="1">
              <a:buFont typeface="Wingdings" panose="05000000000000000000" pitchFamily="2" charset="2"/>
              <a:buChar char="v"/>
            </a:pPr>
            <a:r>
              <a:rPr lang="en-US" dirty="0" smtClean="0"/>
              <a:t>Helped fix various issues &amp; dropped off the 3 laptops</a:t>
            </a:r>
          </a:p>
          <a:p>
            <a:pPr lvl="1">
              <a:buFont typeface="Wingdings" panose="05000000000000000000" pitchFamily="2" charset="2"/>
              <a:buChar char="v"/>
            </a:pPr>
            <a:r>
              <a:rPr lang="en-US" dirty="0" smtClean="0"/>
              <a:t>Saw the old Bear Creek office gutted down to the studs</a:t>
            </a:r>
          </a:p>
          <a:p>
            <a:pPr lvl="1">
              <a:buFont typeface="Wingdings" panose="05000000000000000000" pitchFamily="2" charset="2"/>
              <a:buChar char="v"/>
            </a:pPr>
            <a:r>
              <a:rPr lang="en-US" dirty="0" smtClean="0"/>
              <a:t>Saw the new temp location (but moving in was delayed)</a:t>
            </a:r>
          </a:p>
        </p:txBody>
      </p:sp>
      <p:sp>
        <p:nvSpPr>
          <p:cNvPr id="3" name="Title 2"/>
          <p:cNvSpPr>
            <a:spLocks noGrp="1"/>
          </p:cNvSpPr>
          <p:nvPr>
            <p:ph type="title"/>
          </p:nvPr>
        </p:nvSpPr>
        <p:spPr/>
        <p:txBody>
          <a:bodyPr>
            <a:normAutofit fontScale="90000"/>
          </a:bodyPr>
          <a:lstStyle/>
          <a:p>
            <a:r>
              <a:rPr lang="en-US" dirty="0" smtClean="0"/>
              <a:t>Greenhouse Rd. Timeline continued</a:t>
            </a:r>
            <a:br>
              <a:rPr lang="en-US" dirty="0" smtClean="0"/>
            </a:br>
            <a:r>
              <a:rPr lang="en-US" dirty="0" smtClean="0"/>
              <a:t>(on trip 3)</a:t>
            </a:r>
            <a:endParaRPr lang="en-US" dirty="0"/>
          </a:p>
        </p:txBody>
      </p:sp>
    </p:spTree>
    <p:extLst>
      <p:ext uri="{BB962C8B-B14F-4D97-AF65-F5344CB8AC3E}">
        <p14:creationId xmlns:p14="http://schemas.microsoft.com/office/powerpoint/2010/main" val="2160006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xmlns="" id="{8E867895-BE7D-451A-B4C9-2671D5A24748}"/>
              </a:ext>
            </a:extLst>
          </p:cNvPr>
          <p:cNvSpPr>
            <a:spLocks noGrp="1" noChangeArrowheads="1"/>
          </p:cNvSpPr>
          <p:nvPr>
            <p:ph type="title"/>
          </p:nvPr>
        </p:nvSpPr>
        <p:spPr/>
        <p:txBody>
          <a:bodyPr/>
          <a:lstStyle/>
          <a:p>
            <a:pPr fontAlgn="auto">
              <a:spcAft>
                <a:spcPts val="0"/>
              </a:spcAft>
              <a:defRPr/>
            </a:pPr>
            <a:r>
              <a:rPr lang="en-US" altLang="en-US" dirty="0" smtClean="0">
                <a:solidFill>
                  <a:schemeClr val="bg1"/>
                </a:solidFill>
                <a:latin typeface="Candara" panose="020E0502030303020204" pitchFamily="34" charset="0"/>
              </a:rPr>
              <a:t>Renovation Starts at Bear Creek</a:t>
            </a:r>
            <a:endParaRPr lang="en-US" altLang="en-US" dirty="0">
              <a:solidFill>
                <a:schemeClr val="bg1"/>
              </a:solidFill>
              <a:latin typeface="Candara" panose="020E0502030303020204" pitchFamily="34" charset="0"/>
            </a:endParaRPr>
          </a:p>
        </p:txBody>
      </p:sp>
      <p:pic>
        <p:nvPicPr>
          <p:cNvPr id="12291" name="Content Placeholder 5"/>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676275" y="2969419"/>
            <a:ext cx="3822700" cy="2867025"/>
          </a:xfrm>
          <a:prstGeom prst="rect">
            <a:avLst/>
          </a:prstGeom>
        </p:spPr>
      </p:pic>
      <p:pic>
        <p:nvPicPr>
          <p:cNvPr id="12292" name="Content Placeholder 7" descr="A bathroom with a wooden door&#10;&#10;Description generated with very high confidence"/>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tretch>
            <a:fillRect/>
          </a:stretch>
        </p:blipFill>
        <p:spPr bwMode="auto">
          <a:xfrm>
            <a:off x="4645025" y="2969274"/>
            <a:ext cx="3822700" cy="2867314"/>
          </a:xfrm>
          <a:prstGeom prst="rect">
            <a:avLst/>
          </a:prstGeom>
        </p:spPr>
      </p:pic>
    </p:spTree>
    <p:extLst>
      <p:ext uri="{BB962C8B-B14F-4D97-AF65-F5344CB8AC3E}">
        <p14:creationId xmlns:p14="http://schemas.microsoft.com/office/powerpoint/2010/main" val="219270859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ipe(down)">
                                      <p:cBhvr>
                                        <p:cTn id="7" dur="5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ipe(down)">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13314" name="Content Placeholder 5" descr="A large empty room&#10;&#10;Description generated with very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703263" y="571500"/>
            <a:ext cx="3263900" cy="2447925"/>
          </a:xfrm>
          <a:prstGeom prst="rect">
            <a:avLst/>
          </a:prstGeom>
        </p:spPr>
      </p:pic>
      <p:pic>
        <p:nvPicPr>
          <p:cNvPr id="13315" name="Content Placeholder 7" descr="A picture containing building, ground, outdoor, luggage&#10;&#10;Description generated with very high confidence"/>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550863"/>
            <a:ext cx="3265487" cy="2447925"/>
          </a:xfrm>
          <a:prstGeom prst="rect">
            <a:avLst/>
          </a:prstGeom>
        </p:spPr>
      </p:pic>
      <p:pic>
        <p:nvPicPr>
          <p:cNvPr id="13316" name="Picture 9" descr="A picture containing ground, building, outdoor, fence&#10;&#10;Description generated with very high confide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1463" y="3429000"/>
            <a:ext cx="352107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0092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fade">
                                      <p:cBhvr>
                                        <p:cTn id="12" dur="500"/>
                                        <p:tgtEl>
                                          <p:spTgt spid="133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fade">
                                      <p:cBhvr>
                                        <p:cTn id="1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Katie </a:t>
            </a:r>
            <a:r>
              <a:rPr lang="en-US" dirty="0"/>
              <a:t>Kruszka </a:t>
            </a:r>
            <a:r>
              <a:rPr lang="en-US" dirty="0" smtClean="0"/>
              <a:t>wouldn’t be hired for at least a month so </a:t>
            </a:r>
            <a:r>
              <a:rPr lang="en-US" dirty="0"/>
              <a:t>there was </a:t>
            </a:r>
            <a:r>
              <a:rPr lang="en-US" dirty="0" smtClean="0"/>
              <a:t>still no </a:t>
            </a:r>
            <a:r>
              <a:rPr lang="en-US" dirty="0"/>
              <a:t>IT </a:t>
            </a:r>
            <a:r>
              <a:rPr lang="en-US" dirty="0" smtClean="0"/>
              <a:t>person!</a:t>
            </a:r>
            <a:endParaRPr lang="en-US" dirty="0"/>
          </a:p>
          <a:p>
            <a:pPr>
              <a:buFont typeface="Wingdings" panose="05000000000000000000" pitchFamily="2" charset="2"/>
              <a:buChar char="v"/>
            </a:pPr>
            <a:r>
              <a:rPr lang="en-US" dirty="0"/>
              <a:t>The building was a Harris </a:t>
            </a:r>
            <a:r>
              <a:rPr lang="en-US" dirty="0" smtClean="0"/>
              <a:t>Co. Driver’s License Office</a:t>
            </a:r>
            <a:endParaRPr lang="en-US" dirty="0"/>
          </a:p>
          <a:p>
            <a:pPr>
              <a:buFont typeface="Wingdings" panose="05000000000000000000" pitchFamily="2" charset="2"/>
              <a:buChar char="v"/>
            </a:pPr>
            <a:r>
              <a:rPr lang="en-US" dirty="0"/>
              <a:t>The </a:t>
            </a:r>
            <a:r>
              <a:rPr lang="en-US" dirty="0" smtClean="0"/>
              <a:t>Bear Creek folks </a:t>
            </a:r>
            <a:r>
              <a:rPr lang="en-US" dirty="0"/>
              <a:t>were given </a:t>
            </a:r>
            <a:r>
              <a:rPr lang="en-US" dirty="0" smtClean="0"/>
              <a:t>the entire 3</a:t>
            </a:r>
            <a:r>
              <a:rPr lang="en-US" baseline="30000" dirty="0" smtClean="0"/>
              <a:t>rd</a:t>
            </a:r>
            <a:r>
              <a:rPr lang="en-US" dirty="0" smtClean="0"/>
              <a:t>  floor!</a:t>
            </a:r>
            <a:endParaRPr lang="en-US" dirty="0"/>
          </a:p>
          <a:p>
            <a:pPr lvl="1">
              <a:buFont typeface="Wingdings" panose="05000000000000000000" pitchFamily="2" charset="2"/>
              <a:buChar char="v"/>
            </a:pPr>
            <a:r>
              <a:rPr lang="en-US" dirty="0" smtClean="0"/>
              <a:t>Everybody got a real desk and a real chair!</a:t>
            </a:r>
          </a:p>
          <a:p>
            <a:pPr lvl="1">
              <a:buFont typeface="Wingdings" panose="05000000000000000000" pitchFamily="2" charset="2"/>
              <a:buChar char="v"/>
            </a:pPr>
            <a:r>
              <a:rPr lang="en-US" dirty="0" smtClean="0"/>
              <a:t>Rooms were large but few so each dept. had a room</a:t>
            </a:r>
          </a:p>
          <a:p>
            <a:pPr lvl="2">
              <a:buFont typeface="Wingdings" panose="05000000000000000000" pitchFamily="2" charset="2"/>
              <a:buChar char="v"/>
            </a:pPr>
            <a:r>
              <a:rPr lang="en-US" dirty="0" smtClean="0"/>
              <a:t>4-H, Ag/NR, FCH, </a:t>
            </a:r>
            <a:r>
              <a:rPr lang="en-US" dirty="0" err="1" smtClean="0"/>
              <a:t>Hort</a:t>
            </a:r>
            <a:r>
              <a:rPr lang="en-US" dirty="0" smtClean="0"/>
              <a:t>/MGs, Reception Area, &amp; Print Room</a:t>
            </a:r>
            <a:endParaRPr lang="en-US" dirty="0"/>
          </a:p>
          <a:p>
            <a:pPr lvl="2">
              <a:buFont typeface="Wingdings" panose="05000000000000000000" pitchFamily="2" charset="2"/>
              <a:buChar char="v"/>
            </a:pPr>
            <a:r>
              <a:rPr lang="en-US" dirty="0" smtClean="0"/>
              <a:t>CED Allen Malone &amp; his Office </a:t>
            </a:r>
            <a:r>
              <a:rPr lang="en-US" dirty="0" err="1" smtClean="0"/>
              <a:t>Mgr</a:t>
            </a:r>
            <a:r>
              <a:rPr lang="en-US" dirty="0" smtClean="0"/>
              <a:t> actually had </a:t>
            </a:r>
            <a:r>
              <a:rPr lang="en-US" dirty="0" smtClean="0"/>
              <a:t>offices</a:t>
            </a:r>
            <a:r>
              <a:rPr lang="en-US" dirty="0" smtClean="0"/>
              <a:t>!</a:t>
            </a:r>
          </a:p>
          <a:p>
            <a:pPr lvl="2">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3" name="Title 2"/>
          <p:cNvSpPr>
            <a:spLocks noGrp="1"/>
          </p:cNvSpPr>
          <p:nvPr>
            <p:ph type="title"/>
          </p:nvPr>
        </p:nvSpPr>
        <p:spPr/>
        <p:txBody>
          <a:bodyPr>
            <a:normAutofit fontScale="90000"/>
          </a:bodyPr>
          <a:lstStyle/>
          <a:p>
            <a:r>
              <a:rPr lang="en-US" dirty="0" smtClean="0"/>
              <a:t>2</a:t>
            </a:r>
            <a:r>
              <a:rPr lang="en-US" baseline="30000" dirty="0" smtClean="0"/>
              <a:t>nd</a:t>
            </a:r>
            <a:r>
              <a:rPr lang="en-US" dirty="0" smtClean="0"/>
              <a:t> Temporary Location:</a:t>
            </a:r>
            <a:br>
              <a:rPr lang="en-US" dirty="0" smtClean="0"/>
            </a:br>
            <a:r>
              <a:rPr lang="en-US" dirty="0" err="1" smtClean="0"/>
              <a:t>Pech</a:t>
            </a:r>
            <a:r>
              <a:rPr lang="en-US" dirty="0" smtClean="0"/>
              <a:t> Rd. </a:t>
            </a:r>
            <a:endParaRPr lang="en-US" dirty="0"/>
          </a:p>
        </p:txBody>
      </p:sp>
    </p:spTree>
    <p:extLst>
      <p:ext uri="{BB962C8B-B14F-4D97-AF65-F5344CB8AC3E}">
        <p14:creationId xmlns:p14="http://schemas.microsoft.com/office/powerpoint/2010/main" val="16789963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Everybody had their desktops </a:t>
            </a:r>
            <a:r>
              <a:rPr lang="en-US" dirty="0" smtClean="0"/>
              <a:t>with dual monitors again </a:t>
            </a:r>
            <a:r>
              <a:rPr lang="en-US" dirty="0" smtClean="0"/>
              <a:t>along with their </a:t>
            </a:r>
            <a:r>
              <a:rPr lang="en-US" dirty="0" smtClean="0"/>
              <a:t>own desk phones!</a:t>
            </a:r>
          </a:p>
          <a:p>
            <a:pPr>
              <a:buFont typeface="Wingdings" panose="05000000000000000000" pitchFamily="2" charset="2"/>
              <a:buChar char="v"/>
            </a:pPr>
            <a:r>
              <a:rPr lang="en-US" dirty="0" smtClean="0"/>
              <a:t>And </a:t>
            </a:r>
            <a:r>
              <a:rPr lang="en-US" dirty="0" smtClean="0"/>
              <a:t>they had their own </a:t>
            </a:r>
            <a:r>
              <a:rPr lang="en-US" dirty="0" smtClean="0"/>
              <a:t>local printers/scanners!</a:t>
            </a:r>
            <a:endParaRPr lang="en-US" dirty="0" smtClean="0"/>
          </a:p>
          <a:p>
            <a:pPr>
              <a:buFont typeface="Wingdings" panose="05000000000000000000" pitchFamily="2" charset="2"/>
              <a:buChar char="v"/>
            </a:pPr>
            <a:r>
              <a:rPr lang="en-US" dirty="0" smtClean="0"/>
              <a:t>Even though all the furniture was from Harris Co. Surplus or what the last folks had left behind, it was much appreciated (no more card tables &amp; chairs!)</a:t>
            </a:r>
          </a:p>
          <a:p>
            <a:pPr>
              <a:buFont typeface="Wingdings" panose="05000000000000000000" pitchFamily="2" charset="2"/>
              <a:buChar char="v"/>
            </a:pPr>
            <a:r>
              <a:rPr lang="en-US" dirty="0" smtClean="0"/>
              <a:t>Program meetings still had to be held elsewhere but there was at least a kitchen &amp; a small meeting area</a:t>
            </a:r>
          </a:p>
        </p:txBody>
      </p:sp>
      <p:sp>
        <p:nvSpPr>
          <p:cNvPr id="3" name="Title 2"/>
          <p:cNvSpPr>
            <a:spLocks noGrp="1"/>
          </p:cNvSpPr>
          <p:nvPr>
            <p:ph type="title"/>
          </p:nvPr>
        </p:nvSpPr>
        <p:spPr/>
        <p:txBody>
          <a:bodyPr/>
          <a:lstStyle/>
          <a:p>
            <a:r>
              <a:rPr lang="en-US" dirty="0" err="1" smtClean="0"/>
              <a:t>Pech</a:t>
            </a:r>
            <a:r>
              <a:rPr lang="en-US" dirty="0" smtClean="0"/>
              <a:t> Rd. from a staff perspective</a:t>
            </a:r>
            <a:endParaRPr lang="en-US" dirty="0"/>
          </a:p>
        </p:txBody>
      </p:sp>
    </p:spTree>
    <p:extLst>
      <p:ext uri="{BB962C8B-B14F-4D97-AF65-F5344CB8AC3E}">
        <p14:creationId xmlns:p14="http://schemas.microsoft.com/office/powerpoint/2010/main" val="3036027594"/>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a:t>Again, no local IT person had been hired yet so they called me as the Regional IT Specialist</a:t>
            </a:r>
          </a:p>
          <a:p>
            <a:pPr lvl="1">
              <a:buFont typeface="Wingdings" panose="05000000000000000000" pitchFamily="2" charset="2"/>
              <a:buChar char="v"/>
            </a:pPr>
            <a:r>
              <a:rPr lang="en-US" dirty="0" smtClean="0"/>
              <a:t>Since I had emptied </a:t>
            </a:r>
            <a:r>
              <a:rPr lang="en-US" dirty="0"/>
              <a:t>my </a:t>
            </a:r>
            <a:r>
              <a:rPr lang="en-US" dirty="0" smtClean="0"/>
              <a:t>office for the Greenhouse Rd. temp location and they’d moved it all to </a:t>
            </a:r>
            <a:r>
              <a:rPr lang="en-US" dirty="0" err="1" smtClean="0"/>
              <a:t>Pech</a:t>
            </a:r>
            <a:r>
              <a:rPr lang="en-US" dirty="0" smtClean="0"/>
              <a:t> Rd., I ended up taking a lot of stuff back with me but I still brought extra cords, keyboards, &amp; mice just in case</a:t>
            </a:r>
            <a:endParaRPr lang="en-US" dirty="0"/>
          </a:p>
          <a:p>
            <a:pPr lvl="1">
              <a:buFont typeface="Wingdings" panose="05000000000000000000" pitchFamily="2" charset="2"/>
              <a:buChar char="v"/>
            </a:pPr>
            <a:r>
              <a:rPr lang="en-US" dirty="0" smtClean="0"/>
              <a:t>This time the Harris Co. network folks were able to set up an actual server rack for all the desktops &amp; phones</a:t>
            </a:r>
            <a:endParaRPr lang="en-US" dirty="0"/>
          </a:p>
          <a:p>
            <a:pPr>
              <a:buFont typeface="Wingdings" panose="05000000000000000000" pitchFamily="2" charset="2"/>
              <a:buChar char="v"/>
            </a:pPr>
            <a:endParaRPr lang="en-US" dirty="0"/>
          </a:p>
        </p:txBody>
      </p:sp>
      <p:sp>
        <p:nvSpPr>
          <p:cNvPr id="3" name="Title 2"/>
          <p:cNvSpPr>
            <a:spLocks noGrp="1"/>
          </p:cNvSpPr>
          <p:nvPr>
            <p:ph type="title"/>
          </p:nvPr>
        </p:nvSpPr>
        <p:spPr/>
        <p:txBody>
          <a:bodyPr/>
          <a:lstStyle/>
          <a:p>
            <a:r>
              <a:rPr lang="en-US" dirty="0" err="1" smtClean="0"/>
              <a:t>Pech</a:t>
            </a:r>
            <a:r>
              <a:rPr lang="en-US" dirty="0" smtClean="0"/>
              <a:t> Rd. from an IT perspective</a:t>
            </a:r>
            <a:endParaRPr lang="en-US" dirty="0"/>
          </a:p>
        </p:txBody>
      </p:sp>
    </p:spTree>
    <p:extLst>
      <p:ext uri="{BB962C8B-B14F-4D97-AF65-F5344CB8AC3E}">
        <p14:creationId xmlns:p14="http://schemas.microsoft.com/office/powerpoint/2010/main" val="1513757382"/>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All the desktops now had DHCP so it was plug/play</a:t>
            </a:r>
            <a:endParaRPr lang="en-US" dirty="0"/>
          </a:p>
          <a:p>
            <a:pPr>
              <a:buFont typeface="Wingdings" panose="05000000000000000000" pitchFamily="2" charset="2"/>
              <a:buChar char="v"/>
            </a:pPr>
            <a:r>
              <a:rPr lang="en-US" dirty="0" smtClean="0"/>
              <a:t>I helped folks set up their desktops, dual monitors</a:t>
            </a:r>
            <a:r>
              <a:rPr lang="en-US" dirty="0"/>
              <a:t>, </a:t>
            </a:r>
            <a:r>
              <a:rPr lang="en-US" dirty="0" smtClean="0"/>
              <a:t>printers/scanners, keyboards, &amp; mice (</a:t>
            </a:r>
            <a:r>
              <a:rPr lang="en-US" dirty="0" err="1" smtClean="0"/>
              <a:t>‘cause</a:t>
            </a:r>
            <a:r>
              <a:rPr lang="en-US" dirty="0" smtClean="0"/>
              <a:t>  they had actual desks again!)</a:t>
            </a:r>
            <a:endParaRPr lang="en-US" dirty="0"/>
          </a:p>
          <a:p>
            <a:pPr>
              <a:buFont typeface="Wingdings" panose="05000000000000000000" pitchFamily="2" charset="2"/>
              <a:buChar char="v"/>
            </a:pPr>
            <a:r>
              <a:rPr lang="en-US" dirty="0"/>
              <a:t>However, since all the </a:t>
            </a:r>
            <a:r>
              <a:rPr lang="en-US" dirty="0" smtClean="0"/>
              <a:t>desktops </a:t>
            </a:r>
            <a:r>
              <a:rPr lang="en-US" dirty="0"/>
              <a:t>were hooked up to the Harris Co. network, they </a:t>
            </a:r>
            <a:r>
              <a:rPr lang="en-US" dirty="0" smtClean="0"/>
              <a:t>still wer</a:t>
            </a:r>
            <a:r>
              <a:rPr lang="en-US" dirty="0" smtClean="0"/>
              <a:t>e </a:t>
            </a:r>
            <a:r>
              <a:rPr lang="en-US" dirty="0" smtClean="0"/>
              <a:t>off </a:t>
            </a:r>
            <a:r>
              <a:rPr lang="en-US" dirty="0"/>
              <a:t>the </a:t>
            </a:r>
            <a:r>
              <a:rPr lang="en-US" dirty="0" err="1"/>
              <a:t>AgNet</a:t>
            </a:r>
            <a:r>
              <a:rPr lang="en-US" dirty="0"/>
              <a:t> domain </a:t>
            </a:r>
            <a:r>
              <a:rPr lang="en-US" dirty="0" smtClean="0"/>
              <a:t>they </a:t>
            </a:r>
            <a:r>
              <a:rPr lang="en-US" dirty="0"/>
              <a:t>had been </a:t>
            </a:r>
            <a:r>
              <a:rPr lang="en-US" dirty="0" smtClean="0"/>
              <a:t>using </a:t>
            </a:r>
            <a:r>
              <a:rPr lang="en-US" dirty="0"/>
              <a:t>at Bear </a:t>
            </a:r>
            <a:r>
              <a:rPr lang="en-US" dirty="0" smtClean="0"/>
              <a:t>Creek so </a:t>
            </a:r>
            <a:r>
              <a:rPr lang="en-US" dirty="0" err="1" smtClean="0"/>
              <a:t>AgDrive</a:t>
            </a:r>
            <a:r>
              <a:rPr lang="en-US" dirty="0" smtClean="0"/>
              <a:t> still had to be used to find files on the P, S, &amp; W drives</a:t>
            </a:r>
            <a:endParaRPr lang="en-US" dirty="0"/>
          </a:p>
          <a:p>
            <a:pPr>
              <a:buFont typeface="Wingdings" panose="05000000000000000000" pitchFamily="2" charset="2"/>
              <a:buChar char="v"/>
            </a:pPr>
            <a:endParaRPr lang="en-US" dirty="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a:t>
            </a:r>
            <a:r>
              <a:rPr lang="en-US" dirty="0" smtClean="0"/>
              <a:t>. from </a:t>
            </a:r>
            <a:r>
              <a:rPr lang="en-US" dirty="0" smtClean="0"/>
              <a:t>an IT perspective continued</a:t>
            </a:r>
            <a:endParaRPr lang="en-US" dirty="0"/>
          </a:p>
        </p:txBody>
      </p:sp>
    </p:spTree>
    <p:extLst>
      <p:ext uri="{BB962C8B-B14F-4D97-AF65-F5344CB8AC3E}">
        <p14:creationId xmlns:p14="http://schemas.microsoft.com/office/powerpoint/2010/main" val="1018780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F8583DD0-DE2A-4A9E-9A56-56A0ED996BCC}"/>
              </a:ext>
            </a:extLst>
          </p:cNvPr>
          <p:cNvSpPr>
            <a:spLocks noGrp="1" noChangeArrowheads="1"/>
          </p:cNvSpPr>
          <p:nvPr>
            <p:ph type="title"/>
          </p:nvPr>
        </p:nvSpPr>
        <p:spPr>
          <a:xfrm>
            <a:off x="457200" y="347472"/>
            <a:ext cx="8229600" cy="1252728"/>
          </a:xfrm>
        </p:spPr>
        <p:txBody>
          <a:bodyPr>
            <a:normAutofit/>
          </a:bodyPr>
          <a:lstStyle/>
          <a:p>
            <a:pPr fontAlgn="auto">
              <a:spcAft>
                <a:spcPts val="0"/>
              </a:spcAft>
              <a:defRPr/>
            </a:pPr>
            <a:r>
              <a:rPr lang="en-US" altLang="en-US" dirty="0">
                <a:solidFill>
                  <a:schemeClr val="bg1"/>
                </a:solidFill>
                <a:latin typeface="Candara" panose="020E0502030303020204" pitchFamily="34" charset="0"/>
              </a:rPr>
              <a:t>22,150  sq.  ft.  building</a:t>
            </a:r>
          </a:p>
        </p:txBody>
      </p:sp>
      <p:pic>
        <p:nvPicPr>
          <p:cNvPr id="5123" name="Picture 2" descr="A picture containing text&#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l="11307" t="8968" r="28056" b="21097"/>
          <a:stretch>
            <a:fillRect/>
          </a:stretch>
        </p:blipFill>
        <p:spPr bwMode="auto">
          <a:xfrm>
            <a:off x="228600" y="1676400"/>
            <a:ext cx="8763000" cy="501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36788"/>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June 15</a:t>
            </a:r>
            <a:r>
              <a:rPr lang="en-US" baseline="30000" dirty="0" smtClean="0"/>
              <a:t>th</a:t>
            </a:r>
            <a:r>
              <a:rPr lang="en-US" dirty="0" smtClean="0"/>
              <a:t>-17</a:t>
            </a:r>
            <a:r>
              <a:rPr lang="en-US" baseline="30000" dirty="0" smtClean="0"/>
              <a:t>th</a:t>
            </a:r>
            <a:r>
              <a:rPr lang="en-US" dirty="0" smtClean="0"/>
              <a:t> – I helped the Bear Creek folks get set up at the new </a:t>
            </a:r>
            <a:r>
              <a:rPr lang="en-US" dirty="0" err="1" smtClean="0"/>
              <a:t>Pech</a:t>
            </a:r>
            <a:r>
              <a:rPr lang="en-US" dirty="0" smtClean="0"/>
              <a:t> Rd. temp office</a:t>
            </a:r>
          </a:p>
          <a:p>
            <a:pPr lvl="1">
              <a:buFont typeface="Wingdings" panose="05000000000000000000" pitchFamily="2" charset="2"/>
              <a:buChar char="v"/>
            </a:pPr>
            <a:r>
              <a:rPr lang="en-US" dirty="0" smtClean="0"/>
              <a:t>The Office </a:t>
            </a:r>
            <a:r>
              <a:rPr lang="en-US" dirty="0" err="1" smtClean="0"/>
              <a:t>Mgr’s</a:t>
            </a:r>
            <a:r>
              <a:rPr lang="en-US" dirty="0" smtClean="0"/>
              <a:t> A&amp;M desktop didn’t survive being in storage for over a month so I had to manually copy her files from her desktop using DOS </a:t>
            </a:r>
            <a:r>
              <a:rPr lang="en-US" dirty="0" err="1" smtClean="0"/>
              <a:t>‘cause</a:t>
            </a:r>
            <a:r>
              <a:rPr lang="en-US" dirty="0" smtClean="0"/>
              <a:t> it wouldn’t boot to Windows (and </a:t>
            </a:r>
            <a:r>
              <a:rPr lang="en-US" dirty="0" smtClean="0"/>
              <a:t>I had </a:t>
            </a:r>
            <a:r>
              <a:rPr lang="en-US" dirty="0" smtClean="0"/>
              <a:t>no </a:t>
            </a:r>
            <a:r>
              <a:rPr lang="en-US" dirty="0" smtClean="0"/>
              <a:t>USB HDD reader</a:t>
            </a:r>
            <a:r>
              <a:rPr lang="en-US" dirty="0" smtClean="0"/>
              <a:t>)</a:t>
            </a:r>
            <a:endParaRPr lang="en-US" dirty="0" smtClean="0"/>
          </a:p>
          <a:p>
            <a:pPr lvl="1">
              <a:buFont typeface="Wingdings" panose="05000000000000000000" pitchFamily="2" charset="2"/>
              <a:buChar char="v"/>
            </a:pPr>
            <a:r>
              <a:rPr lang="en-US" dirty="0" smtClean="0"/>
              <a:t>That took 3 days </a:t>
            </a:r>
            <a:r>
              <a:rPr lang="en-US" dirty="0" err="1" smtClean="0"/>
              <a:t>‘cause</a:t>
            </a:r>
            <a:r>
              <a:rPr lang="en-US" dirty="0" smtClean="0"/>
              <a:t> I had forgotten my advanced DOS commands &amp; could only copy each sub-directory separately until I got to the end of the sub-directories</a:t>
            </a:r>
          </a:p>
          <a:p>
            <a:pPr lvl="2">
              <a:buFont typeface="Wingdings" panose="05000000000000000000" pitchFamily="2" charset="2"/>
              <a:buChar char="v"/>
            </a:pPr>
            <a:endParaRPr lang="en-US" dirty="0"/>
          </a:p>
        </p:txBody>
      </p:sp>
      <p:sp>
        <p:nvSpPr>
          <p:cNvPr id="3" name="Title 2"/>
          <p:cNvSpPr>
            <a:spLocks noGrp="1"/>
          </p:cNvSpPr>
          <p:nvPr>
            <p:ph type="title"/>
          </p:nvPr>
        </p:nvSpPr>
        <p:spPr/>
        <p:txBody>
          <a:bodyPr/>
          <a:lstStyle/>
          <a:p>
            <a:r>
              <a:rPr lang="en-US" dirty="0" err="1" smtClean="0"/>
              <a:t>Pech</a:t>
            </a:r>
            <a:r>
              <a:rPr lang="en-US" dirty="0" smtClean="0"/>
              <a:t> Rd. Timeline</a:t>
            </a:r>
            <a:endParaRPr lang="en-US" dirty="0"/>
          </a:p>
        </p:txBody>
      </p:sp>
    </p:spTree>
    <p:extLst>
      <p:ext uri="{BB962C8B-B14F-4D97-AF65-F5344CB8AC3E}">
        <p14:creationId xmlns:p14="http://schemas.microsoft.com/office/powerpoint/2010/main" val="273578355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June 20</a:t>
            </a:r>
            <a:r>
              <a:rPr lang="en-US" baseline="30000" dirty="0" smtClean="0"/>
              <a:t>th</a:t>
            </a:r>
            <a:r>
              <a:rPr lang="en-US" dirty="0" smtClean="0"/>
              <a:t>-29</a:t>
            </a:r>
            <a:r>
              <a:rPr lang="en-US" baseline="30000" dirty="0" smtClean="0"/>
              <a:t>th</a:t>
            </a:r>
            <a:r>
              <a:rPr lang="en-US" dirty="0" smtClean="0"/>
              <a:t> – </a:t>
            </a:r>
            <a:r>
              <a:rPr lang="en-US" dirty="0"/>
              <a:t>helped the Bear Creek folks remotely with various issues </a:t>
            </a:r>
            <a:endParaRPr lang="en-US" dirty="0" smtClean="0"/>
          </a:p>
          <a:p>
            <a:pPr>
              <a:buFont typeface="Wingdings" panose="05000000000000000000" pitchFamily="2" charset="2"/>
              <a:buChar char="v"/>
            </a:pPr>
            <a:r>
              <a:rPr lang="en-US" dirty="0"/>
              <a:t>June 30</a:t>
            </a:r>
            <a:r>
              <a:rPr lang="en-US" baseline="30000" dirty="0"/>
              <a:t>th</a:t>
            </a:r>
            <a:r>
              <a:rPr lang="en-US" dirty="0"/>
              <a:t>-July 1</a:t>
            </a:r>
            <a:r>
              <a:rPr lang="en-US" baseline="30000" dirty="0"/>
              <a:t>st</a:t>
            </a:r>
            <a:r>
              <a:rPr lang="en-US" dirty="0"/>
              <a:t> – helped more Bear Creek folks with printing to the Xerox network printer &amp; their local </a:t>
            </a:r>
            <a:r>
              <a:rPr lang="en-US" dirty="0" smtClean="0"/>
              <a:t>printers (I had set most of them up with printing to the Xerox network printer when it was moved from Greenhouse Rd. to </a:t>
            </a:r>
            <a:r>
              <a:rPr lang="en-US" dirty="0" err="1" smtClean="0"/>
              <a:t>Pech</a:t>
            </a:r>
            <a:r>
              <a:rPr lang="en-US" dirty="0" smtClean="0"/>
              <a:t> Rd. on June 15</a:t>
            </a:r>
            <a:r>
              <a:rPr lang="en-US" baseline="30000" dirty="0" smtClean="0"/>
              <a:t>th</a:t>
            </a:r>
            <a:r>
              <a:rPr lang="en-US" dirty="0" smtClean="0"/>
              <a:t>)</a:t>
            </a:r>
            <a:endParaRPr lang="en-US" dirty="0"/>
          </a:p>
          <a:p>
            <a:pPr>
              <a:buFont typeface="Wingdings" panose="05000000000000000000" pitchFamily="2" charset="2"/>
              <a:buChar char="v"/>
            </a:pPr>
            <a:endParaRPr lang="en-US" dirty="0" smtClean="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 Timeline continued </a:t>
            </a:r>
            <a:br>
              <a:rPr lang="en-US" dirty="0" smtClean="0"/>
            </a:br>
            <a:r>
              <a:rPr lang="en-US" dirty="0" smtClean="0"/>
              <a:t>(remotely and on </a:t>
            </a:r>
            <a:r>
              <a:rPr lang="en-US" dirty="0" smtClean="0"/>
              <a:t>trip 2)</a:t>
            </a:r>
            <a:endParaRPr lang="en-US" dirty="0"/>
          </a:p>
        </p:txBody>
      </p:sp>
    </p:spTree>
    <p:extLst>
      <p:ext uri="{BB962C8B-B14F-4D97-AF65-F5344CB8AC3E}">
        <p14:creationId xmlns:p14="http://schemas.microsoft.com/office/powerpoint/2010/main" val="390865490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a:t>July 19</a:t>
            </a:r>
            <a:r>
              <a:rPr lang="en-US" baseline="30000" dirty="0"/>
              <a:t>th</a:t>
            </a:r>
            <a:r>
              <a:rPr lang="en-US" dirty="0"/>
              <a:t> – </a:t>
            </a:r>
            <a:r>
              <a:rPr lang="en-US" dirty="0" smtClean="0"/>
              <a:t>I fixed th</a:t>
            </a:r>
            <a:r>
              <a:rPr lang="en-US" dirty="0" smtClean="0"/>
              <a:t>e </a:t>
            </a:r>
            <a:r>
              <a:rPr lang="en-US" dirty="0" smtClean="0"/>
              <a:t>Ag/NR </a:t>
            </a:r>
            <a:r>
              <a:rPr lang="en-US" dirty="0" smtClean="0"/>
              <a:t>Secretary’s HP LaserJet printer (replaced its SSD card with a laptop HDD &amp; re-installed the firmware from a USB </a:t>
            </a:r>
            <a:r>
              <a:rPr lang="en-US" dirty="0" err="1" smtClean="0"/>
              <a:t>thumbdrive</a:t>
            </a:r>
            <a:r>
              <a:rPr lang="en-US" dirty="0" smtClean="0"/>
              <a:t>—had to do this again 2 years later on the same model printer in the TX State 4-H Office!)</a:t>
            </a:r>
          </a:p>
          <a:p>
            <a:pPr>
              <a:buFont typeface="Wingdings" panose="05000000000000000000" pitchFamily="2" charset="2"/>
              <a:buChar char="v"/>
            </a:pPr>
            <a:r>
              <a:rPr lang="en-US" dirty="0" smtClean="0"/>
              <a:t>July 20</a:t>
            </a:r>
            <a:r>
              <a:rPr lang="en-US" baseline="30000" dirty="0" smtClean="0"/>
              <a:t>th</a:t>
            </a:r>
            <a:r>
              <a:rPr lang="en-US" dirty="0" smtClean="0"/>
              <a:t>-21</a:t>
            </a:r>
            <a:r>
              <a:rPr lang="en-US" baseline="30000" dirty="0" smtClean="0"/>
              <a:t>st</a:t>
            </a:r>
            <a:r>
              <a:rPr lang="en-US" dirty="0" smtClean="0"/>
              <a:t> – </a:t>
            </a:r>
            <a:r>
              <a:rPr lang="en-US" dirty="0" smtClean="0"/>
              <a:t>I met Ashwani at the OST </a:t>
            </a:r>
            <a:r>
              <a:rPr lang="en-US" dirty="0" smtClean="0"/>
              <a:t>office to get 2 </a:t>
            </a:r>
            <a:r>
              <a:rPr lang="en-US" dirty="0" smtClean="0"/>
              <a:t>new </a:t>
            </a:r>
            <a:r>
              <a:rPr lang="en-US" dirty="0" smtClean="0"/>
              <a:t>PVAMU desktops then set them up at </a:t>
            </a:r>
            <a:r>
              <a:rPr lang="en-US" dirty="0" err="1" smtClean="0"/>
              <a:t>Pech</a:t>
            </a:r>
            <a:r>
              <a:rPr lang="en-US" dirty="0" smtClean="0"/>
              <a:t> Rd.</a:t>
            </a:r>
            <a:endParaRPr lang="en-US" dirty="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 Timeline continued </a:t>
            </a:r>
            <a:br>
              <a:rPr lang="en-US" dirty="0" smtClean="0"/>
            </a:br>
            <a:r>
              <a:rPr lang="en-US" dirty="0" smtClean="0"/>
              <a:t>(on trip 3)</a:t>
            </a:r>
            <a:endParaRPr lang="en-US" dirty="0"/>
          </a:p>
        </p:txBody>
      </p:sp>
    </p:spTree>
    <p:extLst>
      <p:ext uri="{BB962C8B-B14F-4D97-AF65-F5344CB8AC3E}">
        <p14:creationId xmlns:p14="http://schemas.microsoft.com/office/powerpoint/2010/main" val="3724239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Katie Kruszka was hired!!!</a:t>
            </a:r>
            <a:br>
              <a:rPr lang="en-US" dirty="0" smtClean="0"/>
            </a:br>
            <a:r>
              <a:rPr lang="en-US" dirty="0" smtClean="0"/>
              <a:t>&amp; I did a happy dance!!!</a:t>
            </a:r>
            <a:endParaRPr lang="en-US" dirty="0"/>
          </a:p>
        </p:txBody>
      </p:sp>
      <p:sp>
        <p:nvSpPr>
          <p:cNvPr id="2" name="Text Placeholder 1"/>
          <p:cNvSpPr>
            <a:spLocks noGrp="1"/>
          </p:cNvSpPr>
          <p:nvPr>
            <p:ph type="body" idx="1"/>
          </p:nvPr>
        </p:nvSpPr>
        <p:spPr/>
        <p:txBody>
          <a:bodyPr/>
          <a:lstStyle/>
          <a:p>
            <a:r>
              <a:rPr lang="en-US" dirty="0" smtClean="0"/>
              <a:t>Finally, I had help again in Harris County!</a:t>
            </a:r>
            <a:endParaRPr lang="en-US" dirty="0"/>
          </a:p>
        </p:txBody>
      </p:sp>
    </p:spTree>
    <p:extLst>
      <p:ext uri="{BB962C8B-B14F-4D97-AF65-F5344CB8AC3E}">
        <p14:creationId xmlns:p14="http://schemas.microsoft.com/office/powerpoint/2010/main" val="5360484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Aug 8</a:t>
            </a:r>
            <a:r>
              <a:rPr lang="en-US" baseline="30000" dirty="0" smtClean="0"/>
              <a:t>th</a:t>
            </a:r>
            <a:r>
              <a:rPr lang="en-US" dirty="0" smtClean="0"/>
              <a:t> – </a:t>
            </a:r>
            <a:r>
              <a:rPr lang="en-US" dirty="0" smtClean="0"/>
              <a:t>I </a:t>
            </a:r>
            <a:r>
              <a:rPr lang="en-US" dirty="0" smtClean="0"/>
              <a:t>talked </a:t>
            </a:r>
            <a:r>
              <a:rPr lang="en-US" dirty="0" smtClean="0"/>
              <a:t>to the “New Steve” in Harris County (Katie Kruszka started as the new County IT gal!!!)</a:t>
            </a:r>
          </a:p>
          <a:p>
            <a:pPr>
              <a:buFont typeface="Wingdings" panose="05000000000000000000" pitchFamily="2" charset="2"/>
              <a:buChar char="v"/>
            </a:pPr>
            <a:r>
              <a:rPr lang="en-US" dirty="0" smtClean="0"/>
              <a:t>Aug 10</a:t>
            </a:r>
            <a:r>
              <a:rPr lang="en-US" baseline="30000" dirty="0" smtClean="0"/>
              <a:t>th</a:t>
            </a:r>
            <a:r>
              <a:rPr lang="en-US" dirty="0" smtClean="0"/>
              <a:t> – </a:t>
            </a:r>
            <a:r>
              <a:rPr lang="en-US" dirty="0" smtClean="0"/>
              <a:t>I planned a Harris </a:t>
            </a:r>
            <a:r>
              <a:rPr lang="en-US" dirty="0" smtClean="0"/>
              <a:t>County site visit to meet her in person &amp; do the </a:t>
            </a:r>
            <a:r>
              <a:rPr lang="en-US" dirty="0" smtClean="0"/>
              <a:t>Summer </a:t>
            </a:r>
            <a:r>
              <a:rPr lang="en-US" dirty="0" smtClean="0"/>
              <a:t>2016 Reconciliation spreadsheet for all 3 locations (</a:t>
            </a:r>
            <a:r>
              <a:rPr lang="en-US" dirty="0" err="1" smtClean="0"/>
              <a:t>Pech</a:t>
            </a:r>
            <a:r>
              <a:rPr lang="en-US" dirty="0" smtClean="0"/>
              <a:t>, EFNEP, &amp; OST)</a:t>
            </a:r>
          </a:p>
          <a:p>
            <a:pPr>
              <a:buFont typeface="Wingdings" panose="05000000000000000000" pitchFamily="2" charset="2"/>
              <a:buChar char="v"/>
            </a:pPr>
            <a:r>
              <a:rPr lang="en-US" dirty="0" smtClean="0"/>
              <a:t>Aug 15</a:t>
            </a:r>
            <a:r>
              <a:rPr lang="en-US" baseline="30000" dirty="0" smtClean="0"/>
              <a:t>th</a:t>
            </a:r>
            <a:r>
              <a:rPr lang="en-US" dirty="0" smtClean="0"/>
              <a:t> – picked up new computers for her &amp; myself</a:t>
            </a:r>
            <a:endParaRPr lang="en-US" dirty="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 Timeline continued (remotely)</a:t>
            </a:r>
            <a:endParaRPr lang="en-US" dirty="0"/>
          </a:p>
        </p:txBody>
      </p:sp>
    </p:spTree>
    <p:extLst>
      <p:ext uri="{BB962C8B-B14F-4D97-AF65-F5344CB8AC3E}">
        <p14:creationId xmlns:p14="http://schemas.microsoft.com/office/powerpoint/2010/main" val="414012555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Aug 16</a:t>
            </a:r>
            <a:r>
              <a:rPr lang="en-US" baseline="30000" dirty="0" smtClean="0"/>
              <a:t>th</a:t>
            </a:r>
            <a:r>
              <a:rPr lang="en-US" dirty="0" smtClean="0"/>
              <a:t> – </a:t>
            </a:r>
            <a:r>
              <a:rPr lang="en-US" dirty="0" smtClean="0"/>
              <a:t>I met </a:t>
            </a:r>
            <a:r>
              <a:rPr lang="en-US" dirty="0" smtClean="0"/>
              <a:t>with Katie </a:t>
            </a:r>
            <a:r>
              <a:rPr lang="en-US" dirty="0" smtClean="0"/>
              <a:t>at </a:t>
            </a:r>
            <a:r>
              <a:rPr lang="en-US" dirty="0" err="1" smtClean="0"/>
              <a:t>Pech</a:t>
            </a:r>
            <a:r>
              <a:rPr lang="en-US" dirty="0" smtClean="0"/>
              <a:t> </a:t>
            </a:r>
            <a:r>
              <a:rPr lang="en-US" dirty="0" smtClean="0"/>
              <a:t>Rd. </a:t>
            </a:r>
            <a:r>
              <a:rPr lang="en-US" dirty="0" smtClean="0"/>
              <a:t>&amp; </a:t>
            </a:r>
            <a:r>
              <a:rPr lang="en-US" dirty="0" smtClean="0"/>
              <a:t>dropped off her new computer then went with her around the </a:t>
            </a:r>
            <a:r>
              <a:rPr lang="en-US" dirty="0" smtClean="0"/>
              <a:t>entire 3</a:t>
            </a:r>
            <a:r>
              <a:rPr lang="en-US" baseline="30000" dirty="0" smtClean="0"/>
              <a:t>rd</a:t>
            </a:r>
            <a:r>
              <a:rPr lang="en-US" dirty="0" smtClean="0"/>
              <a:t> floor looking at each </a:t>
            </a:r>
            <a:r>
              <a:rPr lang="en-US" dirty="0" smtClean="0"/>
              <a:t>desktop &amp; laptop </a:t>
            </a:r>
            <a:r>
              <a:rPr lang="en-US" dirty="0" smtClean="0"/>
              <a:t>we found &amp; verifying them on my Summer Reconciliation spreadsheet – </a:t>
            </a:r>
            <a:r>
              <a:rPr lang="en-US" u="sng" dirty="0" smtClean="0"/>
              <a:t>most wer</a:t>
            </a:r>
            <a:r>
              <a:rPr lang="en-US" u="sng" dirty="0" smtClean="0"/>
              <a:t>e there, a few had been lost</a:t>
            </a:r>
            <a:endParaRPr lang="en-US" u="sng" dirty="0" smtClean="0"/>
          </a:p>
          <a:p>
            <a:pPr lvl="1">
              <a:buFont typeface="Wingdings" panose="05000000000000000000" pitchFamily="2" charset="2"/>
              <a:buChar char="v"/>
            </a:pPr>
            <a:r>
              <a:rPr lang="en-US" dirty="0" smtClean="0"/>
              <a:t>I took </a:t>
            </a:r>
            <a:r>
              <a:rPr lang="en-US" dirty="0" smtClean="0"/>
              <a:t>her to Bear Creek afterwards &amp; took more pics of the soon-to-be Server </a:t>
            </a:r>
            <a:r>
              <a:rPr lang="en-US" dirty="0" smtClean="0"/>
              <a:t>Room – she hadn’t been there yet</a:t>
            </a:r>
            <a:endParaRPr lang="en-US" dirty="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 Timeline continued </a:t>
            </a:r>
            <a:br>
              <a:rPr lang="en-US" dirty="0" smtClean="0"/>
            </a:br>
            <a:r>
              <a:rPr lang="en-US" dirty="0" smtClean="0"/>
              <a:t>(on trip 4)</a:t>
            </a:r>
            <a:endParaRPr lang="en-US" dirty="0"/>
          </a:p>
        </p:txBody>
      </p:sp>
    </p:spTree>
    <p:extLst>
      <p:ext uri="{BB962C8B-B14F-4D97-AF65-F5344CB8AC3E}">
        <p14:creationId xmlns:p14="http://schemas.microsoft.com/office/powerpoint/2010/main" val="1789245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Aug 17</a:t>
            </a:r>
            <a:r>
              <a:rPr lang="en-US" baseline="30000" dirty="0" smtClean="0"/>
              <a:t>th</a:t>
            </a:r>
            <a:r>
              <a:rPr lang="en-US" dirty="0" smtClean="0"/>
              <a:t> – </a:t>
            </a:r>
            <a:r>
              <a:rPr lang="en-US" dirty="0" smtClean="0"/>
              <a:t>I picked up Katie at </a:t>
            </a:r>
            <a:r>
              <a:rPr lang="en-US" dirty="0" err="1" smtClean="0"/>
              <a:t>Pech</a:t>
            </a:r>
            <a:r>
              <a:rPr lang="en-US" dirty="0" smtClean="0"/>
              <a:t> Rd. </a:t>
            </a:r>
            <a:r>
              <a:rPr lang="en-US" dirty="0" smtClean="0"/>
              <a:t>&amp; went to meet the folks at the </a:t>
            </a:r>
            <a:r>
              <a:rPr lang="en-US" dirty="0" smtClean="0"/>
              <a:t>Harris Co. </a:t>
            </a:r>
            <a:r>
              <a:rPr lang="en-US" dirty="0" smtClean="0"/>
              <a:t>PVAMU office on Old Spanish Trail (&amp; </a:t>
            </a:r>
            <a:r>
              <a:rPr lang="en-US" dirty="0" smtClean="0"/>
              <a:t>verify their </a:t>
            </a:r>
            <a:r>
              <a:rPr lang="en-US" dirty="0" smtClean="0"/>
              <a:t>computers </a:t>
            </a:r>
            <a:r>
              <a:rPr lang="en-US" dirty="0" smtClean="0"/>
              <a:t>on </a:t>
            </a:r>
            <a:r>
              <a:rPr lang="en-US" dirty="0" smtClean="0"/>
              <a:t>my </a:t>
            </a:r>
            <a:r>
              <a:rPr lang="en-US" dirty="0" smtClean="0"/>
              <a:t>Summer </a:t>
            </a:r>
            <a:r>
              <a:rPr lang="en-US" dirty="0" smtClean="0"/>
              <a:t>Reconciliation spreadsheet) then I took </a:t>
            </a:r>
            <a:r>
              <a:rPr lang="en-US" dirty="0" smtClean="0"/>
              <a:t>her to the Harris Co. EFNEP office to meet those folks </a:t>
            </a:r>
            <a:r>
              <a:rPr lang="en-US" dirty="0" smtClean="0"/>
              <a:t>(&amp; </a:t>
            </a:r>
            <a:r>
              <a:rPr lang="en-US" dirty="0" smtClean="0"/>
              <a:t>verify their computers on the spreadsheet </a:t>
            </a:r>
            <a:r>
              <a:rPr lang="en-US" dirty="0" smtClean="0"/>
              <a:t>too)</a:t>
            </a:r>
            <a:endParaRPr lang="en-US" dirty="0" smtClean="0"/>
          </a:p>
          <a:p>
            <a:pPr lvl="1">
              <a:buFont typeface="Wingdings" panose="05000000000000000000" pitchFamily="2" charset="2"/>
              <a:buChar char="v"/>
            </a:pPr>
            <a:r>
              <a:rPr lang="en-US" dirty="0" smtClean="0"/>
              <a:t>While at the EFNEP office, I tried to downgrade a desktop from Win10 to Win7 then do a BIOS update but something broke &amp; it wouldn’t boot up again!</a:t>
            </a:r>
            <a:endParaRPr lang="en-US" dirty="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 Timeline continued</a:t>
            </a:r>
            <a:br>
              <a:rPr lang="en-US" dirty="0" smtClean="0"/>
            </a:br>
            <a:r>
              <a:rPr lang="en-US" dirty="0" smtClean="0"/>
              <a:t>(on trip </a:t>
            </a:r>
            <a:r>
              <a:rPr lang="en-US" dirty="0" smtClean="0"/>
              <a:t>4 – part 2)</a:t>
            </a:r>
            <a:endParaRPr lang="en-US" dirty="0"/>
          </a:p>
        </p:txBody>
      </p:sp>
    </p:spTree>
    <p:extLst>
      <p:ext uri="{BB962C8B-B14F-4D97-AF65-F5344CB8AC3E}">
        <p14:creationId xmlns:p14="http://schemas.microsoft.com/office/powerpoint/2010/main" val="2249649488"/>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Aug 18</a:t>
            </a:r>
            <a:r>
              <a:rPr lang="en-US" baseline="30000" dirty="0" smtClean="0"/>
              <a:t>th</a:t>
            </a:r>
            <a:r>
              <a:rPr lang="en-US" dirty="0" smtClean="0"/>
              <a:t> – </a:t>
            </a:r>
            <a:r>
              <a:rPr lang="en-US" dirty="0" smtClean="0"/>
              <a:t>I picked up Katie </a:t>
            </a:r>
            <a:r>
              <a:rPr lang="en-US" dirty="0" smtClean="0"/>
              <a:t>at </a:t>
            </a:r>
            <a:r>
              <a:rPr lang="en-US" dirty="0" err="1" smtClean="0"/>
              <a:t>Pech</a:t>
            </a:r>
            <a:r>
              <a:rPr lang="en-US" dirty="0" smtClean="0"/>
              <a:t> Rd. then left for the Harris Co. EFNEP office to help the Agent transfer files from her desktop HDD to her laptop since her desktop </a:t>
            </a:r>
            <a:r>
              <a:rPr lang="en-US" dirty="0" smtClean="0"/>
              <a:t>had upchucked on its BIOS update &amp; </a:t>
            </a:r>
            <a:r>
              <a:rPr lang="en-US" dirty="0" smtClean="0"/>
              <a:t>couldn’t </a:t>
            </a:r>
            <a:r>
              <a:rPr lang="en-US" dirty="0" smtClean="0"/>
              <a:t>be repaired—Katie </a:t>
            </a:r>
            <a:r>
              <a:rPr lang="en-US" dirty="0" smtClean="0"/>
              <a:t>said she had </a:t>
            </a:r>
            <a:r>
              <a:rPr lang="en-US" dirty="0" smtClean="0"/>
              <a:t>a </a:t>
            </a:r>
            <a:r>
              <a:rPr lang="en-US" u="sng" dirty="0" smtClean="0"/>
              <a:t>USB HDD </a:t>
            </a:r>
            <a:r>
              <a:rPr lang="en-US" u="sng" dirty="0" smtClean="0"/>
              <a:t>reader</a:t>
            </a:r>
            <a:r>
              <a:rPr lang="en-US" dirty="0" smtClean="0"/>
              <a:t> </a:t>
            </a:r>
            <a:r>
              <a:rPr lang="en-US" dirty="0" smtClean="0"/>
              <a:t>at her house so we fetched it &amp; she got all the desktop files copied to the laptop (&amp; it didn’t take 3 days!)</a:t>
            </a:r>
          </a:p>
          <a:p>
            <a:pPr lvl="1">
              <a:buFont typeface="Wingdings" panose="05000000000000000000" pitchFamily="2" charset="2"/>
              <a:buChar char="v"/>
            </a:pPr>
            <a:r>
              <a:rPr lang="en-US" u="sng" dirty="0" smtClean="0"/>
              <a:t>No DOS commands had to be used to copy the files!!!</a:t>
            </a:r>
            <a:endParaRPr lang="en-US" u="sng" dirty="0" smtClean="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 Timeline continued</a:t>
            </a:r>
            <a:br>
              <a:rPr lang="en-US" dirty="0" smtClean="0"/>
            </a:br>
            <a:r>
              <a:rPr lang="en-US" dirty="0" smtClean="0"/>
              <a:t>(on trip </a:t>
            </a:r>
            <a:r>
              <a:rPr lang="en-US" dirty="0" smtClean="0"/>
              <a:t>4 – </a:t>
            </a:r>
            <a:r>
              <a:rPr lang="en-US" smtClean="0"/>
              <a:t>part </a:t>
            </a:r>
            <a:r>
              <a:rPr lang="en-US" smtClean="0"/>
              <a:t>3</a:t>
            </a:r>
            <a:r>
              <a:rPr lang="en-US" dirty="0" smtClean="0"/>
              <a:t>)</a:t>
            </a:r>
            <a:endParaRPr lang="en-US" dirty="0"/>
          </a:p>
        </p:txBody>
      </p:sp>
    </p:spTree>
    <p:extLst>
      <p:ext uri="{BB962C8B-B14F-4D97-AF65-F5344CB8AC3E}">
        <p14:creationId xmlns:p14="http://schemas.microsoft.com/office/powerpoint/2010/main" val="2829633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a:t>Sept 29th – </a:t>
            </a:r>
            <a:r>
              <a:rPr lang="en-US" dirty="0" smtClean="0"/>
              <a:t>I toured </a:t>
            </a:r>
            <a:r>
              <a:rPr lang="en-US" dirty="0"/>
              <a:t>my new building with my boss &amp; the D9 office folks then drove to </a:t>
            </a:r>
            <a:r>
              <a:rPr lang="en-US" dirty="0" smtClean="0"/>
              <a:t>Houston with him to tour the newly </a:t>
            </a:r>
            <a:r>
              <a:rPr lang="en-US" dirty="0"/>
              <a:t>refurbed offices </a:t>
            </a:r>
            <a:r>
              <a:rPr lang="en-US" dirty="0" smtClean="0"/>
              <a:t>&amp; </a:t>
            </a:r>
            <a:r>
              <a:rPr lang="en-US" dirty="0"/>
              <a:t>server </a:t>
            </a:r>
            <a:r>
              <a:rPr lang="en-US" dirty="0" smtClean="0"/>
              <a:t>room at the Harris County Bear Creek office with the CED, Katie, &amp; Anthony (the network cabling guy)</a:t>
            </a:r>
          </a:p>
          <a:p>
            <a:pPr>
              <a:buFont typeface="Wingdings" panose="05000000000000000000" pitchFamily="2" charset="2"/>
              <a:buChar char="v"/>
            </a:pPr>
            <a:r>
              <a:rPr lang="en-US" dirty="0" smtClean="0"/>
              <a:t>Oct 14</a:t>
            </a:r>
            <a:r>
              <a:rPr lang="en-US" baseline="30000" dirty="0" smtClean="0"/>
              <a:t>th</a:t>
            </a:r>
            <a:r>
              <a:rPr lang="en-US" dirty="0" smtClean="0"/>
              <a:t> – Katie &amp; I dismantled the old Bear Creek server cabinet &amp; packed it into my Extension vehicle!</a:t>
            </a:r>
          </a:p>
          <a:p>
            <a:pPr>
              <a:buFont typeface="Wingdings" panose="05000000000000000000" pitchFamily="2" charset="2"/>
              <a:buChar char="v"/>
            </a:pPr>
            <a:endParaRPr lang="en-US" dirty="0" smtClean="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3" name="Title 2"/>
          <p:cNvSpPr>
            <a:spLocks noGrp="1"/>
          </p:cNvSpPr>
          <p:nvPr>
            <p:ph type="title"/>
          </p:nvPr>
        </p:nvSpPr>
        <p:spPr/>
        <p:txBody>
          <a:bodyPr>
            <a:normAutofit fontScale="90000"/>
          </a:bodyPr>
          <a:lstStyle/>
          <a:p>
            <a:r>
              <a:rPr lang="en-US" dirty="0" err="1" smtClean="0"/>
              <a:t>Pech</a:t>
            </a:r>
            <a:r>
              <a:rPr lang="en-US" dirty="0" smtClean="0"/>
              <a:t> Rd. Timeline continued</a:t>
            </a:r>
            <a:br>
              <a:rPr lang="en-US" dirty="0" smtClean="0"/>
            </a:br>
            <a:r>
              <a:rPr lang="en-US" dirty="0" smtClean="0"/>
              <a:t>(on trip 5 &amp; trip 6)</a:t>
            </a:r>
            <a:endParaRPr lang="en-US" dirty="0"/>
          </a:p>
        </p:txBody>
      </p:sp>
    </p:spTree>
    <p:extLst>
      <p:ext uri="{BB962C8B-B14F-4D97-AF65-F5344CB8AC3E}">
        <p14:creationId xmlns:p14="http://schemas.microsoft.com/office/powerpoint/2010/main" val="2823423307"/>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6386" name="Content Placeholder 7" descr="A picture containing indoor, luggage, wall, suitcase&#10;&#10;Description generated with very high confidenc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163" y="1036637"/>
            <a:ext cx="6035675" cy="4525963"/>
          </a:xfrm>
        </p:spPr>
      </p:pic>
    </p:spTree>
    <p:extLst>
      <p:ext uri="{BB962C8B-B14F-4D97-AF65-F5344CB8AC3E}">
        <p14:creationId xmlns:p14="http://schemas.microsoft.com/office/powerpoint/2010/main" val="11816291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Built ~30 years ago in Bear Creek Park, Houston, TX</a:t>
            </a:r>
          </a:p>
          <a:p>
            <a:pPr>
              <a:buFont typeface="Wingdings" panose="05000000000000000000" pitchFamily="2" charset="2"/>
              <a:buChar char="v"/>
            </a:pPr>
            <a:r>
              <a:rPr lang="en-US" dirty="0" smtClean="0"/>
              <a:t>Directly behind it lay the </a:t>
            </a:r>
            <a:r>
              <a:rPr lang="en-US" dirty="0" err="1"/>
              <a:t>Addicks</a:t>
            </a:r>
            <a:r>
              <a:rPr lang="en-US" dirty="0"/>
              <a:t> </a:t>
            </a:r>
            <a:r>
              <a:rPr lang="en-US" dirty="0" smtClean="0"/>
              <a:t>Dam holding back the </a:t>
            </a:r>
            <a:r>
              <a:rPr lang="en-US" dirty="0" err="1" smtClean="0"/>
              <a:t>Addicks</a:t>
            </a:r>
            <a:r>
              <a:rPr lang="en-US" dirty="0" smtClean="0"/>
              <a:t> Reservoir (fed by 3 major creeks)</a:t>
            </a:r>
          </a:p>
          <a:p>
            <a:pPr>
              <a:buFont typeface="Wingdings" panose="05000000000000000000" pitchFamily="2" charset="2"/>
              <a:buChar char="v"/>
            </a:pPr>
            <a:r>
              <a:rPr lang="en-US" dirty="0" smtClean="0"/>
              <a:t>Rainwater frequently flooded the parking lot but the building sat up about 6 feet on an incline from there </a:t>
            </a:r>
          </a:p>
          <a:p>
            <a:pPr>
              <a:buFont typeface="Wingdings" panose="05000000000000000000" pitchFamily="2" charset="2"/>
              <a:buChar char="v"/>
            </a:pPr>
            <a:r>
              <a:rPr lang="en-US" dirty="0" smtClean="0"/>
              <a:t>Water had </a:t>
            </a:r>
            <a:r>
              <a:rPr lang="en-US" u="sng" dirty="0" smtClean="0"/>
              <a:t>never</a:t>
            </a:r>
            <a:r>
              <a:rPr lang="en-US" dirty="0" smtClean="0"/>
              <a:t> gotten into the building…until 2016 during the Tax Day Flood – </a:t>
            </a:r>
            <a:r>
              <a:rPr lang="en-US" dirty="0" smtClean="0">
                <a:solidFill>
                  <a:srgbClr val="C00000"/>
                </a:solidFill>
              </a:rPr>
              <a:t>3 FT</a:t>
            </a:r>
            <a:r>
              <a:rPr lang="en-US" dirty="0" smtClean="0"/>
              <a:t>!</a:t>
            </a:r>
          </a:p>
          <a:p>
            <a:pPr>
              <a:buFont typeface="Wingdings" panose="05000000000000000000" pitchFamily="2" charset="2"/>
              <a:buChar char="v"/>
            </a:pPr>
            <a:r>
              <a:rPr lang="en-US" dirty="0" smtClean="0">
                <a:solidFill>
                  <a:srgbClr val="C00000"/>
                </a:solidFill>
              </a:rPr>
              <a:t>And then there was </a:t>
            </a:r>
            <a:r>
              <a:rPr lang="en-US" b="1" u="sng" dirty="0" smtClean="0">
                <a:solidFill>
                  <a:srgbClr val="C00000"/>
                </a:solidFill>
              </a:rPr>
              <a:t>Hurricane Harvey</a:t>
            </a:r>
            <a:r>
              <a:rPr lang="en-US" dirty="0" smtClean="0">
                <a:solidFill>
                  <a:srgbClr val="C00000"/>
                </a:solidFill>
              </a:rPr>
              <a:t> in 2017 – </a:t>
            </a:r>
            <a:r>
              <a:rPr lang="en-US" b="1" u="sng" dirty="0" smtClean="0">
                <a:solidFill>
                  <a:srgbClr val="C00000"/>
                </a:solidFill>
              </a:rPr>
              <a:t>8 FT!!!</a:t>
            </a:r>
            <a:endParaRPr lang="en-US" b="1" u="sng" dirty="0">
              <a:solidFill>
                <a:srgbClr val="C00000"/>
              </a:solidFill>
            </a:endParaRPr>
          </a:p>
        </p:txBody>
      </p:sp>
      <p:sp>
        <p:nvSpPr>
          <p:cNvPr id="3" name="Title 2"/>
          <p:cNvSpPr>
            <a:spLocks noGrp="1"/>
          </p:cNvSpPr>
          <p:nvPr>
            <p:ph type="title"/>
          </p:nvPr>
        </p:nvSpPr>
        <p:spPr/>
        <p:txBody>
          <a:bodyPr>
            <a:normAutofit fontScale="90000"/>
          </a:bodyPr>
          <a:lstStyle/>
          <a:p>
            <a:r>
              <a:rPr lang="en-US" dirty="0" smtClean="0"/>
              <a:t>A Portrait of the </a:t>
            </a:r>
            <a:br>
              <a:rPr lang="en-US" dirty="0" smtClean="0"/>
            </a:br>
            <a:r>
              <a:rPr lang="en-US" dirty="0" smtClean="0"/>
              <a:t>Harris County Extension Office</a:t>
            </a:r>
            <a:endParaRPr lang="en-US" dirty="0"/>
          </a:p>
        </p:txBody>
      </p:sp>
    </p:spTree>
    <p:extLst>
      <p:ext uri="{BB962C8B-B14F-4D97-AF65-F5344CB8AC3E}">
        <p14:creationId xmlns:p14="http://schemas.microsoft.com/office/powerpoint/2010/main" val="2481088820"/>
      </p:ext>
    </p:extLst>
  </p:cSld>
  <p:clrMapOvr>
    <a:masterClrMapping/>
  </p:clrMapOvr>
  <p:transition spd="slow">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 CREEK</a:t>
            </a:r>
            <a:endParaRPr lang="en-US" dirty="0"/>
          </a:p>
        </p:txBody>
      </p:sp>
      <p:sp>
        <p:nvSpPr>
          <p:cNvPr id="3" name="Text Placeholder 2"/>
          <p:cNvSpPr>
            <a:spLocks noGrp="1"/>
          </p:cNvSpPr>
          <p:nvPr>
            <p:ph type="body" idx="1"/>
          </p:nvPr>
        </p:nvSpPr>
        <p:spPr/>
        <p:txBody>
          <a:bodyPr/>
          <a:lstStyle/>
          <a:p>
            <a:r>
              <a:rPr lang="en-US" dirty="0" smtClean="0"/>
              <a:t>Getting ready to go back to:</a:t>
            </a:r>
            <a:endParaRPr lang="en-US" dirty="0"/>
          </a:p>
        </p:txBody>
      </p:sp>
    </p:spTree>
    <p:extLst>
      <p:ext uri="{BB962C8B-B14F-4D97-AF65-F5344CB8AC3E}">
        <p14:creationId xmlns:p14="http://schemas.microsoft.com/office/powerpoint/2010/main" val="45634448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Nov 2</a:t>
            </a:r>
            <a:r>
              <a:rPr lang="en-US" baseline="30000" dirty="0" smtClean="0"/>
              <a:t>nd</a:t>
            </a:r>
            <a:r>
              <a:rPr lang="en-US" dirty="0" smtClean="0"/>
              <a:t> – I picked up my boss &amp; drove to Harris Co. Bear Creek to meet up with Katie &amp; install the new server equipment into the new server cabinet</a:t>
            </a:r>
          </a:p>
          <a:p>
            <a:pPr>
              <a:buFont typeface="Wingdings" panose="05000000000000000000" pitchFamily="2" charset="2"/>
              <a:buChar char="v"/>
            </a:pPr>
            <a:r>
              <a:rPr lang="en-US" dirty="0" smtClean="0"/>
              <a:t>Nov 8</a:t>
            </a:r>
            <a:r>
              <a:rPr lang="en-US" baseline="30000" dirty="0" smtClean="0"/>
              <a:t>th</a:t>
            </a:r>
            <a:r>
              <a:rPr lang="en-US" dirty="0" smtClean="0"/>
              <a:t> – Katie &amp; I hooked up the data lines 1 by 1 then tested them plus all the phone lines using a laptop &amp; a phone in all the “outer rim” rooms at </a:t>
            </a:r>
            <a:r>
              <a:rPr lang="en-US" dirty="0" smtClean="0"/>
              <a:t>Bear </a:t>
            </a:r>
            <a:r>
              <a:rPr lang="en-US" dirty="0" smtClean="0"/>
              <a:t>Creek</a:t>
            </a:r>
          </a:p>
          <a:p>
            <a:pPr lvl="1">
              <a:buFont typeface="Wingdings" panose="05000000000000000000" pitchFamily="2" charset="2"/>
              <a:buChar char="v"/>
            </a:pPr>
            <a:r>
              <a:rPr lang="en-US" dirty="0" smtClean="0"/>
              <a:t>We kept </a:t>
            </a:r>
            <a:r>
              <a:rPr lang="en-US" dirty="0" smtClean="0"/>
              <a:t>a running list of what worked &amp; what didn’t</a:t>
            </a:r>
            <a:endParaRPr lang="en-US" dirty="0"/>
          </a:p>
        </p:txBody>
      </p:sp>
      <p:sp>
        <p:nvSpPr>
          <p:cNvPr id="3" name="Title 2"/>
          <p:cNvSpPr>
            <a:spLocks noGrp="1"/>
          </p:cNvSpPr>
          <p:nvPr>
            <p:ph type="title"/>
          </p:nvPr>
        </p:nvSpPr>
        <p:spPr/>
        <p:txBody>
          <a:bodyPr>
            <a:normAutofit fontScale="90000"/>
          </a:bodyPr>
          <a:lstStyle/>
          <a:p>
            <a:r>
              <a:rPr lang="en-US" dirty="0" smtClean="0"/>
              <a:t>Bear Creek Timeline</a:t>
            </a:r>
            <a:br>
              <a:rPr lang="en-US" dirty="0" smtClean="0"/>
            </a:br>
            <a:r>
              <a:rPr lang="en-US" dirty="0" smtClean="0"/>
              <a:t>(on trip 1 &amp; trip 2)</a:t>
            </a:r>
            <a:endParaRPr lang="en-US" dirty="0"/>
          </a:p>
        </p:txBody>
      </p:sp>
    </p:spTree>
    <p:extLst>
      <p:ext uri="{BB962C8B-B14F-4D97-AF65-F5344CB8AC3E}">
        <p14:creationId xmlns:p14="http://schemas.microsoft.com/office/powerpoint/2010/main" val="1887821600"/>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Nov 9</a:t>
            </a:r>
            <a:r>
              <a:rPr lang="en-US" baseline="30000" dirty="0" smtClean="0"/>
              <a:t>th</a:t>
            </a:r>
            <a:r>
              <a:rPr lang="en-US" dirty="0" smtClean="0"/>
              <a:t> – Katie &amp; I hooked up the data lines 1 by 1 then tested them all plus all the phone lines using a laptop &amp; a phone in all the “inner rim” rooms at </a:t>
            </a:r>
            <a:r>
              <a:rPr lang="en-US" dirty="0" smtClean="0"/>
              <a:t>Bear </a:t>
            </a:r>
            <a:r>
              <a:rPr lang="en-US" dirty="0" smtClean="0"/>
              <a:t>Creek</a:t>
            </a:r>
          </a:p>
          <a:p>
            <a:pPr lvl="1">
              <a:buFont typeface="Wingdings" panose="05000000000000000000" pitchFamily="2" charset="2"/>
              <a:buChar char="v"/>
            </a:pPr>
            <a:r>
              <a:rPr lang="en-US" dirty="0" smtClean="0"/>
              <a:t>We kept </a:t>
            </a:r>
            <a:r>
              <a:rPr lang="en-US" dirty="0" smtClean="0"/>
              <a:t>a running list of what worked &amp; what didn’t</a:t>
            </a:r>
          </a:p>
          <a:p>
            <a:pPr marL="274320" lvl="1">
              <a:buFont typeface="Wingdings" panose="05000000000000000000" pitchFamily="2" charset="2"/>
              <a:buChar char="v"/>
            </a:pPr>
            <a:r>
              <a:rPr lang="en-US" sz="2400" dirty="0" smtClean="0"/>
              <a:t>We also gave A </a:t>
            </a:r>
            <a:r>
              <a:rPr lang="en-US" sz="2400" dirty="0" smtClean="0"/>
              <a:t>HUGE THANK YOU </a:t>
            </a:r>
            <a:r>
              <a:rPr lang="en-US" sz="2400" dirty="0" smtClean="0"/>
              <a:t>to </a:t>
            </a:r>
            <a:r>
              <a:rPr lang="en-US" sz="2400" dirty="0" smtClean="0"/>
              <a:t>Anthony for him sending us the </a:t>
            </a:r>
            <a:r>
              <a:rPr lang="en-US" sz="2400" dirty="0"/>
              <a:t>schematic drawing of all the lines in all the </a:t>
            </a:r>
            <a:r>
              <a:rPr lang="en-US" sz="2400" dirty="0" smtClean="0"/>
              <a:t>offices at Harris Co. Bear Creek</a:t>
            </a:r>
            <a:r>
              <a:rPr lang="en-US" sz="2400" dirty="0" smtClean="0"/>
              <a:t>!!!</a:t>
            </a:r>
          </a:p>
          <a:p>
            <a:pPr marL="553720" lvl="2">
              <a:buFont typeface="Wingdings" panose="05000000000000000000" pitchFamily="2" charset="2"/>
              <a:buChar char="v"/>
            </a:pPr>
            <a:r>
              <a:rPr lang="en-US" i="1" u="sng" dirty="0" smtClean="0"/>
              <a:t>You can see it at the back of this room after the presentation</a:t>
            </a:r>
            <a:endParaRPr lang="en-US" i="1" u="sng" dirty="0"/>
          </a:p>
          <a:p>
            <a:pPr>
              <a:buFont typeface="Wingdings" panose="05000000000000000000" pitchFamily="2" charset="2"/>
              <a:buChar char="v"/>
            </a:pPr>
            <a:endParaRPr lang="en-US" dirty="0" smtClean="0"/>
          </a:p>
          <a:p>
            <a:pPr>
              <a:buFont typeface="Wingdings" panose="05000000000000000000" pitchFamily="2" charset="2"/>
              <a:buChar char="v"/>
            </a:pPr>
            <a:endParaRPr lang="en-US" dirty="0"/>
          </a:p>
        </p:txBody>
      </p:sp>
      <p:sp>
        <p:nvSpPr>
          <p:cNvPr id="3" name="Title 2"/>
          <p:cNvSpPr>
            <a:spLocks noGrp="1"/>
          </p:cNvSpPr>
          <p:nvPr>
            <p:ph type="title"/>
          </p:nvPr>
        </p:nvSpPr>
        <p:spPr/>
        <p:txBody>
          <a:bodyPr>
            <a:normAutofit fontScale="90000"/>
          </a:bodyPr>
          <a:lstStyle/>
          <a:p>
            <a:r>
              <a:rPr lang="en-US" dirty="0" smtClean="0"/>
              <a:t>Bear Creek Timeline</a:t>
            </a:r>
            <a:br>
              <a:rPr lang="en-US" dirty="0" smtClean="0"/>
            </a:br>
            <a:r>
              <a:rPr lang="en-US" dirty="0" smtClean="0"/>
              <a:t>(on trip 2 continued)</a:t>
            </a:r>
            <a:endParaRPr lang="en-US" dirty="0"/>
          </a:p>
        </p:txBody>
      </p:sp>
    </p:spTree>
    <p:extLst>
      <p:ext uri="{BB962C8B-B14F-4D97-AF65-F5344CB8AC3E}">
        <p14:creationId xmlns:p14="http://schemas.microsoft.com/office/powerpoint/2010/main" val="2108727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xmlns="" id="{470B2274-B817-47F7-A52E-BA5C624DA75C}"/>
              </a:ext>
            </a:extLst>
          </p:cNvPr>
          <p:cNvSpPr>
            <a:spLocks noGrp="1" noChangeArrowheads="1"/>
          </p:cNvSpPr>
          <p:nvPr>
            <p:ph type="title"/>
          </p:nvPr>
        </p:nvSpPr>
        <p:spPr/>
        <p:txBody>
          <a:bodyPr>
            <a:normAutofit/>
          </a:bodyPr>
          <a:lstStyle/>
          <a:p>
            <a:pPr fontAlgn="auto">
              <a:spcAft>
                <a:spcPts val="0"/>
              </a:spcAft>
              <a:defRPr/>
            </a:pPr>
            <a:r>
              <a:rPr lang="en-US" altLang="en-US" dirty="0">
                <a:solidFill>
                  <a:schemeClr val="bg1"/>
                </a:solidFill>
                <a:latin typeface="Candara" panose="020E0502030303020204" pitchFamily="34" charset="0"/>
              </a:rPr>
              <a:t>Bear Creek Renovation DONE!!!</a:t>
            </a:r>
          </a:p>
        </p:txBody>
      </p:sp>
      <p:pic>
        <p:nvPicPr>
          <p:cNvPr id="17411" name="Content Placeholder 7" descr="A bathroom with a brick wall&#10;&#10;Description generated with very high confidence"/>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5562600" y="2667000"/>
            <a:ext cx="2582063" cy="3446463"/>
          </a:xfrm>
          <a:prstGeom prst="rect">
            <a:avLst/>
          </a:prstGeom>
        </p:spPr>
      </p:pic>
      <p:pic>
        <p:nvPicPr>
          <p:cNvPr id="17412" name="Content Placeholder 9" descr="A picture containing cabinet, indoor, building, kitchen&#10;&#10;Description generated with very high confidence"/>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tretch>
            <a:fillRect/>
          </a:stretch>
        </p:blipFill>
        <p:spPr bwMode="auto">
          <a:xfrm>
            <a:off x="762000" y="2819400"/>
            <a:ext cx="3822700" cy="2867025"/>
          </a:xfrm>
          <a:prstGeom prst="rect">
            <a:avLst/>
          </a:prstGeom>
        </p:spPr>
      </p:pic>
      <p:sp>
        <p:nvSpPr>
          <p:cNvPr id="3" name="TextBox 2"/>
          <p:cNvSpPr txBox="1"/>
          <p:nvPr/>
        </p:nvSpPr>
        <p:spPr>
          <a:xfrm>
            <a:off x="1371600" y="2286000"/>
            <a:ext cx="2667000" cy="369332"/>
          </a:xfrm>
          <a:prstGeom prst="rect">
            <a:avLst/>
          </a:prstGeom>
          <a:noFill/>
        </p:spPr>
        <p:txBody>
          <a:bodyPr wrap="square" rtlCol="0">
            <a:spAutoFit/>
          </a:bodyPr>
          <a:lstStyle/>
          <a:p>
            <a:pPr algn="ctr"/>
            <a:r>
              <a:rPr lang="en-US" dirty="0" smtClean="0"/>
              <a:t>Before</a:t>
            </a:r>
            <a:endParaRPr lang="en-US" dirty="0"/>
          </a:p>
        </p:txBody>
      </p:sp>
      <p:sp>
        <p:nvSpPr>
          <p:cNvPr id="7" name="TextBox 6"/>
          <p:cNvSpPr txBox="1"/>
          <p:nvPr/>
        </p:nvSpPr>
        <p:spPr>
          <a:xfrm>
            <a:off x="5486400" y="6248400"/>
            <a:ext cx="2667000" cy="369332"/>
          </a:xfrm>
          <a:prstGeom prst="rect">
            <a:avLst/>
          </a:prstGeom>
          <a:noFill/>
        </p:spPr>
        <p:txBody>
          <a:bodyPr wrap="square" rtlCol="0">
            <a:spAutoFit/>
          </a:bodyPr>
          <a:lstStyle/>
          <a:p>
            <a:pPr algn="ctr"/>
            <a:r>
              <a:rPr lang="en-US" dirty="0" smtClean="0"/>
              <a:t>After</a:t>
            </a:r>
            <a:endParaRPr lang="en-US" dirty="0"/>
          </a:p>
        </p:txBody>
      </p:sp>
    </p:spTree>
    <p:extLst>
      <p:ext uri="{BB962C8B-B14F-4D97-AF65-F5344CB8AC3E}">
        <p14:creationId xmlns:p14="http://schemas.microsoft.com/office/powerpoint/2010/main" val="285907656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500"/>
                                        <p:tgtEl>
                                          <p:spTgt spid="174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1"/>
                                        </p:tgtEl>
                                        <p:attrNameLst>
                                          <p:attrName>style.visibility</p:attrName>
                                        </p:attrNameLst>
                                      </p:cBhvr>
                                      <p:to>
                                        <p:strVal val="visible"/>
                                      </p:to>
                                    </p:set>
                                    <p:animEffect transition="in" filter="fade">
                                      <p:cBhvr>
                                        <p:cTn id="15" dur="500"/>
                                        <p:tgtEl>
                                          <p:spTgt spid="174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19459" name="Content Placeholder 2" descr="A picture containing wall, indoor, building, floor&#10;&#10;Description generated with very high confidence"/>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5562600" y="1981200"/>
            <a:ext cx="2966195" cy="4284663"/>
          </a:xfrm>
          <a:prstGeom prst="rect">
            <a:avLst/>
          </a:prstGeom>
        </p:spPr>
      </p:pic>
      <p:pic>
        <p:nvPicPr>
          <p:cNvPr id="19458" name="Content Placeholder 4" descr="A large empty room&#10;&#10;Description generated with high confidence"/>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tretch>
            <a:fillRect/>
          </a:stretch>
        </p:blipFill>
        <p:spPr bwMode="auto">
          <a:xfrm>
            <a:off x="533400" y="685800"/>
            <a:ext cx="3822700" cy="2867604"/>
          </a:xfrm>
          <a:prstGeom prst="rect">
            <a:avLst/>
          </a:prstGeom>
        </p:spPr>
      </p:pic>
    </p:spTree>
    <p:extLst>
      <p:ext uri="{BB962C8B-B14F-4D97-AF65-F5344CB8AC3E}">
        <p14:creationId xmlns:p14="http://schemas.microsoft.com/office/powerpoint/2010/main" val="39513441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randombar(horizontal)">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randombar(horizontal)">
                                      <p:cBhvr>
                                        <p:cTn id="12"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14338" name="Content Placeholder 5"/>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685800" y="762000"/>
            <a:ext cx="3822700" cy="2867025"/>
          </a:xfrm>
          <a:prstGeom prst="rect">
            <a:avLst/>
          </a:prstGeom>
        </p:spPr>
      </p:pic>
      <p:pic>
        <p:nvPicPr>
          <p:cNvPr id="14339" name="Content Placeholder 7"/>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tretch>
            <a:fillRect/>
          </a:stretch>
        </p:blipFill>
        <p:spPr bwMode="auto">
          <a:xfrm>
            <a:off x="4645025" y="2969419"/>
            <a:ext cx="3822700" cy="2867025"/>
          </a:xfrm>
          <a:prstGeom prst="rect">
            <a:avLst/>
          </a:prstGeom>
        </p:spPr>
      </p:pic>
    </p:spTree>
    <p:extLst>
      <p:ext uri="{BB962C8B-B14F-4D97-AF65-F5344CB8AC3E}">
        <p14:creationId xmlns:p14="http://schemas.microsoft.com/office/powerpoint/2010/main" val="37602927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randombar(horizontal)">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15362" name="Content Placeholder 5"/>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685800" y="914400"/>
            <a:ext cx="3822700" cy="2866446"/>
          </a:xfrm>
          <a:prstGeom prst="rect">
            <a:avLst/>
          </a:prstGeom>
        </p:spPr>
      </p:pic>
      <p:pic>
        <p:nvPicPr>
          <p:cNvPr id="15363" name="Content Placeholder 7"/>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tretch>
            <a:fillRect/>
          </a:stretch>
        </p:blipFill>
        <p:spPr bwMode="auto">
          <a:xfrm>
            <a:off x="4645025" y="2968840"/>
            <a:ext cx="3822700" cy="2868183"/>
          </a:xfrm>
          <a:prstGeom prst="rect">
            <a:avLst/>
          </a:prstGeom>
        </p:spPr>
      </p:pic>
    </p:spTree>
    <p:extLst>
      <p:ext uri="{BB962C8B-B14F-4D97-AF65-F5344CB8AC3E}">
        <p14:creationId xmlns:p14="http://schemas.microsoft.com/office/powerpoint/2010/main" val="1831826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wipe(down)">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0482" name="Content Placeholder 5" descr="A close up of electronics&#10;&#10;Description generated with high confidence"/>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685800" y="533400"/>
            <a:ext cx="3822700" cy="2867604"/>
          </a:xfrm>
          <a:prstGeom prst="rect">
            <a:avLst/>
          </a:prstGeom>
        </p:spPr>
      </p:pic>
      <p:pic>
        <p:nvPicPr>
          <p:cNvPr id="20483" name="Content Placeholder 7" descr="A picture containing indoor, wall&#10;&#10;Description generated with very high confidence"/>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tretch>
            <a:fillRect/>
          </a:stretch>
        </p:blipFill>
        <p:spPr bwMode="auto">
          <a:xfrm>
            <a:off x="5263951" y="1676400"/>
            <a:ext cx="3194249" cy="4449763"/>
          </a:xfrm>
          <a:prstGeom prst="rect">
            <a:avLst/>
          </a:prstGeom>
        </p:spPr>
      </p:pic>
    </p:spTree>
    <p:extLst>
      <p:ext uri="{BB962C8B-B14F-4D97-AF65-F5344CB8AC3E}">
        <p14:creationId xmlns:p14="http://schemas.microsoft.com/office/powerpoint/2010/main" val="3435709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down)">
                                      <p:cBhvr>
                                        <p:cTn id="7" dur="5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wipe(down)">
                                      <p:cBhvr>
                                        <p:cTn id="12"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Everybody back at BEAR CREEK again!!!</a:t>
            </a:r>
            <a:endParaRPr lang="en-US" dirty="0"/>
          </a:p>
        </p:txBody>
      </p:sp>
      <p:sp>
        <p:nvSpPr>
          <p:cNvPr id="3" name="Text Placeholder 2"/>
          <p:cNvSpPr>
            <a:spLocks noGrp="1"/>
          </p:cNvSpPr>
          <p:nvPr>
            <p:ph type="body" idx="1"/>
          </p:nvPr>
        </p:nvSpPr>
        <p:spPr/>
        <p:txBody>
          <a:bodyPr/>
          <a:lstStyle/>
          <a:p>
            <a:r>
              <a:rPr lang="en-US" dirty="0" smtClean="0"/>
              <a:t>Finally!</a:t>
            </a:r>
            <a:endParaRPr lang="en-US" dirty="0"/>
          </a:p>
        </p:txBody>
      </p:sp>
    </p:spTree>
    <p:extLst>
      <p:ext uri="{BB962C8B-B14F-4D97-AF65-F5344CB8AC3E}">
        <p14:creationId xmlns:p14="http://schemas.microsoft.com/office/powerpoint/2010/main" val="387018986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Nov 11</a:t>
            </a:r>
            <a:r>
              <a:rPr lang="en-US" baseline="30000" dirty="0" smtClean="0"/>
              <a:t>th</a:t>
            </a:r>
            <a:r>
              <a:rPr lang="en-US" dirty="0" smtClean="0"/>
              <a:t> then 14</a:t>
            </a:r>
            <a:r>
              <a:rPr lang="en-US" baseline="30000" dirty="0" smtClean="0"/>
              <a:t>th</a:t>
            </a:r>
            <a:r>
              <a:rPr lang="en-US" dirty="0" smtClean="0"/>
              <a:t>-16</a:t>
            </a:r>
            <a:r>
              <a:rPr lang="en-US" baseline="30000" dirty="0" smtClean="0"/>
              <a:t>th</a:t>
            </a:r>
            <a:r>
              <a:rPr lang="en-US" dirty="0" smtClean="0"/>
              <a:t> – Katie &amp; I </a:t>
            </a:r>
            <a:r>
              <a:rPr lang="en-US" dirty="0" smtClean="0"/>
              <a:t>let folks get moved in while we organized </a:t>
            </a:r>
            <a:r>
              <a:rPr lang="en-US" dirty="0" smtClean="0"/>
              <a:t>the wires in the server </a:t>
            </a:r>
            <a:r>
              <a:rPr lang="en-US" dirty="0" smtClean="0"/>
              <a:t>room </a:t>
            </a:r>
          </a:p>
          <a:p>
            <a:pPr lvl="1">
              <a:buFont typeface="Wingdings" panose="05000000000000000000" pitchFamily="2" charset="2"/>
              <a:buChar char="v"/>
            </a:pPr>
            <a:r>
              <a:rPr lang="en-US" dirty="0" smtClean="0"/>
              <a:t>We kept a </a:t>
            </a:r>
            <a:r>
              <a:rPr lang="en-US" dirty="0" smtClean="0"/>
              <a:t>spreadsheet listing all the used &amp; un-used drops in each room along with notes on urgent issues &amp; sent it to my boss &amp; </a:t>
            </a:r>
            <a:r>
              <a:rPr lang="en-US" dirty="0" smtClean="0"/>
              <a:t>Anthony</a:t>
            </a:r>
          </a:p>
          <a:p>
            <a:pPr lvl="1">
              <a:buFont typeface="Wingdings" panose="05000000000000000000" pitchFamily="2" charset="2"/>
              <a:buChar char="v"/>
            </a:pPr>
            <a:r>
              <a:rPr lang="en-US" dirty="0" smtClean="0"/>
              <a:t>We also worked with folks on their computer setups after they got everything un-boxed &amp; put the way they wanted it </a:t>
            </a:r>
            <a:r>
              <a:rPr lang="en-US" u="sng" dirty="0" smtClean="0"/>
              <a:t>ON THEIR BRAND NEW DESKS IN THEIR OWN INDIVIDUAL OFFICES—NO MORE SHARING SPACES!!!</a:t>
            </a:r>
            <a:endParaRPr lang="en-US" u="sng" dirty="0"/>
          </a:p>
          <a:p>
            <a:pPr lvl="1">
              <a:buFont typeface="Wingdings" panose="05000000000000000000" pitchFamily="2" charset="2"/>
              <a:buChar char="v"/>
            </a:pPr>
            <a:endParaRPr lang="en-US" dirty="0" smtClean="0"/>
          </a:p>
        </p:txBody>
      </p:sp>
      <p:sp>
        <p:nvSpPr>
          <p:cNvPr id="3" name="Title 2"/>
          <p:cNvSpPr>
            <a:spLocks noGrp="1"/>
          </p:cNvSpPr>
          <p:nvPr>
            <p:ph type="title"/>
          </p:nvPr>
        </p:nvSpPr>
        <p:spPr/>
        <p:txBody>
          <a:bodyPr>
            <a:normAutofit fontScale="90000"/>
          </a:bodyPr>
          <a:lstStyle/>
          <a:p>
            <a:r>
              <a:rPr lang="en-US" dirty="0" smtClean="0"/>
              <a:t>Bear Creek Timeline continued</a:t>
            </a:r>
            <a:br>
              <a:rPr lang="en-US" dirty="0" smtClean="0"/>
            </a:br>
            <a:r>
              <a:rPr lang="en-US" dirty="0" smtClean="0"/>
              <a:t>(on trip 3 &amp; trip 4)</a:t>
            </a:r>
            <a:endParaRPr lang="en-US" dirty="0"/>
          </a:p>
        </p:txBody>
      </p:sp>
    </p:spTree>
    <p:extLst>
      <p:ext uri="{BB962C8B-B14F-4D97-AF65-F5344CB8AC3E}">
        <p14:creationId xmlns:p14="http://schemas.microsoft.com/office/powerpoint/2010/main" val="639337684"/>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xmlns="" id="{1B8C6128-D8C6-4AD5-9E52-EEF7321229C5}"/>
              </a:ext>
            </a:extLst>
          </p:cNvPr>
          <p:cNvSpPr>
            <a:spLocks noGrp="1" noChangeArrowheads="1"/>
          </p:cNvSpPr>
          <p:nvPr>
            <p:ph type="title"/>
          </p:nvPr>
        </p:nvSpPr>
        <p:spPr>
          <a:xfrm>
            <a:off x="0" y="152401"/>
            <a:ext cx="9144000" cy="990600"/>
          </a:xfrm>
        </p:spPr>
        <p:txBody>
          <a:bodyPr/>
          <a:lstStyle/>
          <a:p>
            <a:pPr fontAlgn="auto">
              <a:spcAft>
                <a:spcPts val="0"/>
              </a:spcAft>
              <a:defRPr/>
            </a:pPr>
            <a:r>
              <a:rPr lang="en-US" altLang="en-US" sz="3600" dirty="0">
                <a:solidFill>
                  <a:schemeClr val="bg1"/>
                </a:solidFill>
                <a:latin typeface="Candara" panose="020E0502030303020204" pitchFamily="34" charset="0"/>
              </a:rPr>
              <a:t>Where is the Extension Building located???</a:t>
            </a:r>
          </a:p>
        </p:txBody>
      </p:sp>
      <p:pic>
        <p:nvPicPr>
          <p:cNvPr id="22531" name="Content Placeholder 5" descr="A close up of a building&#10;&#10;Description generated with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914400"/>
            <a:ext cx="5638800" cy="2843781"/>
          </a:xfrm>
          <a:prstGeom prst="rect">
            <a:avLst/>
          </a:prstGeom>
        </p:spPr>
      </p:pic>
      <p:pic>
        <p:nvPicPr>
          <p:cNvPr id="22532" name="Content Placeholder 7" descr="A close up of a building&#10;&#10;Description generated with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925591"/>
            <a:ext cx="4343400" cy="2802755"/>
          </a:xfrm>
          <a:prstGeom prst="rect">
            <a:avLst/>
          </a:prstGeom>
        </p:spPr>
      </p:pic>
      <p:pic>
        <p:nvPicPr>
          <p:cNvPr id="225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990285"/>
            <a:ext cx="2819400" cy="271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710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randombar(horizontal)">
                                      <p:cBhvr>
                                        <p:cTn id="7" dur="500"/>
                                        <p:tgtEl>
                                          <p:spTgt spid="22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randombar(horizontal)">
                                      <p:cBhvr>
                                        <p:cTn id="12" dur="500"/>
                                        <p:tgtEl>
                                          <p:spTgt spid="22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randombar(horizontal)">
                                      <p:cBhvr>
                                        <p:cTn id="17"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buFont typeface="Wingdings" panose="05000000000000000000" pitchFamily="2" charset="2"/>
              <a:buChar char="v"/>
            </a:pPr>
            <a:r>
              <a:rPr lang="en-US" dirty="0" smtClean="0"/>
              <a:t>March 24</a:t>
            </a:r>
            <a:r>
              <a:rPr lang="en-US" baseline="30000" dirty="0" smtClean="0"/>
              <a:t>th</a:t>
            </a:r>
            <a:r>
              <a:rPr lang="en-US" dirty="0" smtClean="0"/>
              <a:t> – I helped Katie with </a:t>
            </a:r>
            <a:r>
              <a:rPr lang="en-US" dirty="0" smtClean="0"/>
              <a:t>creating data ports for the conference rooms by re-routing unused data ports &amp; switching phone ports to data ports in </a:t>
            </a:r>
            <a:r>
              <a:rPr lang="en-US" dirty="0" smtClean="0"/>
              <a:t>the server </a:t>
            </a:r>
            <a:r>
              <a:rPr lang="en-US" dirty="0" smtClean="0"/>
              <a:t>room</a:t>
            </a:r>
          </a:p>
          <a:p>
            <a:pPr lvl="1">
              <a:buFont typeface="Wingdings" panose="05000000000000000000" pitchFamily="2" charset="2"/>
              <a:buChar char="v"/>
            </a:pPr>
            <a:r>
              <a:rPr lang="en-US" dirty="0" smtClean="0"/>
              <a:t>We tried </a:t>
            </a:r>
            <a:r>
              <a:rPr lang="en-US" dirty="0" smtClean="0"/>
              <a:t>to test the newly-made </a:t>
            </a:r>
            <a:r>
              <a:rPr lang="en-US" dirty="0" smtClean="0"/>
              <a:t>ports (but the </a:t>
            </a:r>
            <a:r>
              <a:rPr lang="en-US" dirty="0" smtClean="0"/>
              <a:t>server went down </a:t>
            </a:r>
            <a:r>
              <a:rPr lang="en-US" dirty="0" smtClean="0"/>
              <a:t>when we left for lunch—&amp; came back up 2 </a:t>
            </a:r>
            <a:r>
              <a:rPr lang="en-US" dirty="0" err="1" smtClean="0"/>
              <a:t>hrs</a:t>
            </a:r>
            <a:r>
              <a:rPr lang="en-US" dirty="0" smtClean="0"/>
              <a:t> later)</a:t>
            </a:r>
            <a:endParaRPr lang="en-US" dirty="0" smtClean="0"/>
          </a:p>
          <a:p>
            <a:pPr>
              <a:buFont typeface="Wingdings" panose="05000000000000000000" pitchFamily="2" charset="2"/>
              <a:buChar char="v"/>
            </a:pPr>
            <a:r>
              <a:rPr lang="en-US" dirty="0" smtClean="0"/>
              <a:t>March 27</a:t>
            </a:r>
            <a:r>
              <a:rPr lang="en-US" baseline="30000" dirty="0" smtClean="0"/>
              <a:t>th</a:t>
            </a:r>
            <a:r>
              <a:rPr lang="en-US" dirty="0" smtClean="0"/>
              <a:t> – I finished testing &amp; documenting the newly-made data ports while Katie dealt with the fallout from the server being down </a:t>
            </a:r>
            <a:r>
              <a:rPr lang="en-US" dirty="0" smtClean="0"/>
              <a:t>when we went to lunch on Friday</a:t>
            </a:r>
            <a:endParaRPr lang="en-US" dirty="0"/>
          </a:p>
        </p:txBody>
      </p:sp>
      <p:sp>
        <p:nvSpPr>
          <p:cNvPr id="3" name="Title 2"/>
          <p:cNvSpPr>
            <a:spLocks noGrp="1"/>
          </p:cNvSpPr>
          <p:nvPr>
            <p:ph type="title"/>
          </p:nvPr>
        </p:nvSpPr>
        <p:spPr/>
        <p:txBody>
          <a:bodyPr>
            <a:normAutofit fontScale="90000"/>
          </a:bodyPr>
          <a:lstStyle/>
          <a:p>
            <a:r>
              <a:rPr lang="en-US" dirty="0" smtClean="0"/>
              <a:t>Bear Creek Timeline continued</a:t>
            </a:r>
            <a:br>
              <a:rPr lang="en-US" dirty="0" smtClean="0"/>
            </a:br>
            <a:r>
              <a:rPr lang="en-US" dirty="0" smtClean="0"/>
              <a:t>(Got the conference rooms ready)</a:t>
            </a:r>
            <a:endParaRPr lang="en-US" dirty="0"/>
          </a:p>
        </p:txBody>
      </p:sp>
    </p:spTree>
    <p:extLst>
      <p:ext uri="{BB962C8B-B14F-4D97-AF65-F5344CB8AC3E}">
        <p14:creationId xmlns:p14="http://schemas.microsoft.com/office/powerpoint/2010/main" val="31111111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Font typeface="Wingdings" panose="05000000000000000000" pitchFamily="2" charset="2"/>
              <a:buChar char="v"/>
            </a:pPr>
            <a:r>
              <a:rPr lang="en-US" dirty="0" smtClean="0"/>
              <a:t>Aug 22</a:t>
            </a:r>
            <a:r>
              <a:rPr lang="en-US" baseline="30000" dirty="0" smtClean="0"/>
              <a:t>nd</a:t>
            </a:r>
            <a:r>
              <a:rPr lang="en-US" dirty="0" smtClean="0"/>
              <a:t> – per Andy Vestal in Emergency </a:t>
            </a:r>
            <a:r>
              <a:rPr lang="en-US" dirty="0" err="1" smtClean="0"/>
              <a:t>Mgmt</a:t>
            </a:r>
            <a:r>
              <a:rPr lang="en-US" dirty="0" smtClean="0"/>
              <a:t>, I reviewed the “Hurricane </a:t>
            </a:r>
            <a:r>
              <a:rPr lang="en-US" dirty="0" err="1" smtClean="0"/>
              <a:t>Tejas</a:t>
            </a:r>
            <a:r>
              <a:rPr lang="en-US" dirty="0" smtClean="0"/>
              <a:t>” </a:t>
            </a:r>
            <a:r>
              <a:rPr lang="en-US" dirty="0" err="1" smtClean="0"/>
              <a:t>TrainTraq</a:t>
            </a:r>
            <a:r>
              <a:rPr lang="en-US" dirty="0" smtClean="0"/>
              <a:t> course &amp; critiqued it as part of the Texas Extension Emergency </a:t>
            </a:r>
            <a:r>
              <a:rPr lang="en-US" dirty="0" smtClean="0"/>
              <a:t>Management </a:t>
            </a:r>
            <a:r>
              <a:rPr lang="en-US" dirty="0" smtClean="0"/>
              <a:t>Steering Committee that I serve on</a:t>
            </a:r>
          </a:p>
          <a:p>
            <a:pPr>
              <a:buFont typeface="Wingdings" panose="05000000000000000000" pitchFamily="2" charset="2"/>
              <a:buChar char="v"/>
            </a:pPr>
            <a:r>
              <a:rPr lang="en-US" dirty="0" smtClean="0"/>
              <a:t>Aug 23</a:t>
            </a:r>
            <a:r>
              <a:rPr lang="en-US" baseline="30000" dirty="0" smtClean="0"/>
              <a:t>rd</a:t>
            </a:r>
            <a:r>
              <a:rPr lang="en-US" dirty="0" smtClean="0"/>
              <a:t> – per the Harris Co. CED, the Office </a:t>
            </a:r>
            <a:r>
              <a:rPr lang="en-US" dirty="0" err="1" smtClean="0"/>
              <a:t>Mgr</a:t>
            </a:r>
            <a:r>
              <a:rPr lang="en-US" dirty="0" smtClean="0"/>
              <a:t> sent out a flood warning for the Bear Creek office folks (Katie forwarded it to me)</a:t>
            </a:r>
          </a:p>
          <a:p>
            <a:pPr lvl="1">
              <a:buFont typeface="Wingdings" panose="05000000000000000000" pitchFamily="2" charset="2"/>
              <a:buChar char="v"/>
            </a:pPr>
            <a:r>
              <a:rPr lang="en-US" dirty="0" smtClean="0"/>
              <a:t>Per my discussion with Katie, she then e-mailed </a:t>
            </a:r>
            <a:r>
              <a:rPr lang="en-US" dirty="0" err="1" smtClean="0"/>
              <a:t>AgIT’s</a:t>
            </a:r>
            <a:r>
              <a:rPr lang="en-US" dirty="0" smtClean="0"/>
              <a:t> network folks &amp; copied my boss (he copied more folks)</a:t>
            </a:r>
            <a:endParaRPr lang="en-US" dirty="0"/>
          </a:p>
        </p:txBody>
      </p:sp>
      <p:sp>
        <p:nvSpPr>
          <p:cNvPr id="3" name="Title 2"/>
          <p:cNvSpPr>
            <a:spLocks noGrp="1"/>
          </p:cNvSpPr>
          <p:nvPr>
            <p:ph type="title"/>
          </p:nvPr>
        </p:nvSpPr>
        <p:spPr/>
        <p:txBody>
          <a:bodyPr/>
          <a:lstStyle/>
          <a:p>
            <a:r>
              <a:rPr lang="en-US" dirty="0" smtClean="0"/>
              <a:t>Pre-Harvey Timeline</a:t>
            </a:r>
            <a:endParaRPr lang="en-US" dirty="0"/>
          </a:p>
        </p:txBody>
      </p:sp>
    </p:spTree>
    <p:extLst>
      <p:ext uri="{BB962C8B-B14F-4D97-AF65-F5344CB8AC3E}">
        <p14:creationId xmlns:p14="http://schemas.microsoft.com/office/powerpoint/2010/main" val="398951083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900" dirty="0" smtClean="0"/>
              <a:t>Tropical </a:t>
            </a:r>
            <a:r>
              <a:rPr lang="en-US" sz="4900" dirty="0" smtClean="0"/>
              <a:t>Storm Harvey became</a:t>
            </a:r>
            <a:r>
              <a:rPr lang="en-US" dirty="0" smtClean="0"/>
              <a:t> </a:t>
            </a:r>
            <a:r>
              <a:rPr lang="en-US" sz="6000" b="1" i="1" dirty="0" smtClean="0">
                <a:solidFill>
                  <a:srgbClr val="C00000"/>
                </a:solidFill>
              </a:rPr>
              <a:t>HURRICANE HARVEY</a:t>
            </a:r>
            <a:br>
              <a:rPr lang="en-US" sz="6000" b="1" i="1" dirty="0" smtClean="0">
                <a:solidFill>
                  <a:srgbClr val="C00000"/>
                </a:solidFill>
              </a:rPr>
            </a:br>
            <a:r>
              <a:rPr lang="en-US" sz="6000" b="1" i="1" dirty="0" smtClean="0">
                <a:solidFill>
                  <a:srgbClr val="C00000"/>
                </a:solidFill>
              </a:rPr>
              <a:t>				</a:t>
            </a:r>
            <a:r>
              <a:rPr lang="en-US" sz="4900" b="1" i="1" dirty="0" smtClean="0">
                <a:solidFill>
                  <a:srgbClr val="C00000"/>
                </a:solidFill>
              </a:rPr>
              <a:t>on August 24</a:t>
            </a:r>
            <a:r>
              <a:rPr lang="en-US" sz="4900" b="1" i="1" baseline="30000" dirty="0" smtClean="0">
                <a:solidFill>
                  <a:srgbClr val="C00000"/>
                </a:solidFill>
              </a:rPr>
              <a:t>th</a:t>
            </a:r>
            <a:endParaRPr lang="en-US" sz="4900" b="1" i="1" dirty="0">
              <a:solidFill>
                <a:srgbClr val="C00000"/>
              </a:solidFill>
            </a:endParaRPr>
          </a:p>
        </p:txBody>
      </p:sp>
      <p:sp>
        <p:nvSpPr>
          <p:cNvPr id="5" name="Text Placeholder 4"/>
          <p:cNvSpPr>
            <a:spLocks noGrp="1"/>
          </p:cNvSpPr>
          <p:nvPr>
            <p:ph type="body" idx="1"/>
          </p:nvPr>
        </p:nvSpPr>
        <p:spPr/>
        <p:txBody>
          <a:bodyPr>
            <a:normAutofit lnSpcReduction="10000"/>
          </a:bodyPr>
          <a:lstStyle/>
          <a:p>
            <a:r>
              <a:rPr lang="en-US" dirty="0" smtClean="0"/>
              <a:t>I had 43 “use </a:t>
            </a:r>
            <a:r>
              <a:rPr lang="en-US" dirty="0" smtClean="0"/>
              <a:t>it or lose it” vacation </a:t>
            </a:r>
            <a:r>
              <a:rPr lang="en-US" dirty="0" smtClean="0"/>
              <a:t>hours so I was </a:t>
            </a:r>
            <a:r>
              <a:rPr lang="en-US" dirty="0" err="1" smtClean="0"/>
              <a:t>gonna</a:t>
            </a:r>
            <a:r>
              <a:rPr lang="en-US" dirty="0" smtClean="0"/>
              <a:t> take the afternoon off on </a:t>
            </a:r>
            <a:r>
              <a:rPr lang="en-US" dirty="0" smtClean="0">
                <a:solidFill>
                  <a:srgbClr val="C00000"/>
                </a:solidFill>
              </a:rPr>
              <a:t>Aug</a:t>
            </a:r>
            <a:r>
              <a:rPr lang="en-US" dirty="0" smtClean="0"/>
              <a:t> </a:t>
            </a:r>
            <a:r>
              <a:rPr lang="en-US" b="1" dirty="0" smtClean="0">
                <a:solidFill>
                  <a:srgbClr val="C00000"/>
                </a:solidFill>
              </a:rPr>
              <a:t>24</a:t>
            </a:r>
            <a:r>
              <a:rPr lang="en-US" b="1" baseline="30000" dirty="0" smtClean="0">
                <a:solidFill>
                  <a:srgbClr val="C00000"/>
                </a:solidFill>
              </a:rPr>
              <a:t>th</a:t>
            </a:r>
            <a:r>
              <a:rPr lang="en-US" dirty="0" smtClean="0"/>
              <a:t> &amp; be gone till just after Labor Day but…I lost it anyway because…</a:t>
            </a:r>
            <a:endParaRPr lang="en-US" dirty="0"/>
          </a:p>
        </p:txBody>
      </p:sp>
    </p:spTree>
    <p:extLst>
      <p:ext uri="{BB962C8B-B14F-4D97-AF65-F5344CB8AC3E}">
        <p14:creationId xmlns:p14="http://schemas.microsoft.com/office/powerpoint/2010/main" val="404237212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Aug 24</a:t>
            </a:r>
            <a:r>
              <a:rPr lang="en-US" baseline="30000" dirty="0" smtClean="0"/>
              <a:t>th</a:t>
            </a:r>
            <a:r>
              <a:rPr lang="en-US" dirty="0" smtClean="0"/>
              <a:t> – Per Katie, the Bear Creek Office folks were told by their Office </a:t>
            </a:r>
            <a:r>
              <a:rPr lang="en-US" dirty="0" err="1" smtClean="0"/>
              <a:t>Mgr</a:t>
            </a:r>
            <a:r>
              <a:rPr lang="en-US" dirty="0" smtClean="0"/>
              <a:t> to put EVERYTHING 3FT UP OR HIGHER in case of FLOODING worse than before</a:t>
            </a:r>
          </a:p>
          <a:p>
            <a:pPr lvl="1">
              <a:buFont typeface="Wingdings" panose="05000000000000000000" pitchFamily="2" charset="2"/>
              <a:buChar char="v"/>
            </a:pPr>
            <a:r>
              <a:rPr lang="en-US" dirty="0" smtClean="0"/>
              <a:t>Also, to take anything personal home</a:t>
            </a:r>
          </a:p>
          <a:p>
            <a:pPr lvl="1">
              <a:buFont typeface="Wingdings" panose="05000000000000000000" pitchFamily="2" charset="2"/>
              <a:buChar char="v"/>
            </a:pPr>
            <a:r>
              <a:rPr lang="en-US" dirty="0" smtClean="0"/>
              <a:t>If you wanted to take your computer equipment home, then YOU WERE RESPONSIBLE FOR IT if it was damaged</a:t>
            </a:r>
          </a:p>
        </p:txBody>
      </p:sp>
      <p:sp>
        <p:nvSpPr>
          <p:cNvPr id="3" name="Title 2"/>
          <p:cNvSpPr>
            <a:spLocks noGrp="1"/>
          </p:cNvSpPr>
          <p:nvPr>
            <p:ph type="title"/>
          </p:nvPr>
        </p:nvSpPr>
        <p:spPr/>
        <p:txBody>
          <a:bodyPr>
            <a:normAutofit fontScale="90000"/>
          </a:bodyPr>
          <a:lstStyle/>
          <a:p>
            <a:r>
              <a:rPr lang="en-US" dirty="0" smtClean="0"/>
              <a:t>1 Day Before Harvey Came Ashore:</a:t>
            </a:r>
            <a:br>
              <a:rPr lang="en-US" dirty="0" smtClean="0"/>
            </a:br>
            <a:r>
              <a:rPr lang="en-US" dirty="0" smtClean="0"/>
              <a:t>Getting ready for possible flooding</a:t>
            </a:r>
            <a:endParaRPr lang="en-US" dirty="0"/>
          </a:p>
        </p:txBody>
      </p:sp>
    </p:spTree>
    <p:extLst>
      <p:ext uri="{BB962C8B-B14F-4D97-AF65-F5344CB8AC3E}">
        <p14:creationId xmlns:p14="http://schemas.microsoft.com/office/powerpoint/2010/main" val="2451858939"/>
      </p:ext>
    </p:extLst>
  </p:cSld>
  <p:clrMapOvr>
    <a:masterClrMapping/>
  </p:clrMapOvr>
  <p:transition spd="slow">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CAME ASHORE Aug 25</a:t>
            </a:r>
            <a:r>
              <a:rPr lang="en-US" baseline="30000" dirty="0" smtClean="0"/>
              <a:t>th </a:t>
            </a:r>
            <a:r>
              <a:rPr lang="en-US" dirty="0" smtClean="0"/>
              <a:t>as a CATEGORY 4 HURRICANE</a:t>
            </a:r>
            <a:endParaRPr lang="en-US" dirty="0" smtClean="0"/>
          </a:p>
          <a:p>
            <a:pPr>
              <a:buFont typeface="Wingdings" panose="05000000000000000000" pitchFamily="2" charset="2"/>
              <a:buChar char="v"/>
            </a:pPr>
            <a:r>
              <a:rPr lang="en-US" dirty="0" smtClean="0"/>
              <a:t>Harvey then </a:t>
            </a:r>
            <a:r>
              <a:rPr lang="en-US" dirty="0" smtClean="0">
                <a:solidFill>
                  <a:srgbClr val="C00000"/>
                </a:solidFill>
              </a:rPr>
              <a:t>STALLED</a:t>
            </a:r>
            <a:r>
              <a:rPr lang="en-US" dirty="0" smtClean="0"/>
              <a:t>, with its center over or near the TX coast </a:t>
            </a:r>
            <a:r>
              <a:rPr lang="en-US" dirty="0" smtClean="0">
                <a:solidFill>
                  <a:srgbClr val="C00000"/>
                </a:solidFill>
              </a:rPr>
              <a:t>FOR 4 DAYS</a:t>
            </a:r>
            <a:r>
              <a:rPr lang="en-US" dirty="0" smtClean="0"/>
              <a:t> dropping HISTORIC amounts of </a:t>
            </a:r>
            <a:r>
              <a:rPr lang="en-US" dirty="0" smtClean="0">
                <a:solidFill>
                  <a:srgbClr val="C00000"/>
                </a:solidFill>
              </a:rPr>
              <a:t>RAINFALL</a:t>
            </a:r>
            <a:r>
              <a:rPr lang="en-US" dirty="0" smtClean="0"/>
              <a:t> of </a:t>
            </a:r>
            <a:r>
              <a:rPr lang="en-US" dirty="0" smtClean="0">
                <a:solidFill>
                  <a:srgbClr val="C00000"/>
                </a:solidFill>
              </a:rPr>
              <a:t>MORE THAN 60 INCHES</a:t>
            </a:r>
            <a:r>
              <a:rPr lang="en-US" dirty="0" smtClean="0"/>
              <a:t> over SE Texas  </a:t>
            </a:r>
            <a:endParaRPr lang="en-US" dirty="0" smtClean="0"/>
          </a:p>
          <a:p>
            <a:pPr lvl="1">
              <a:buFont typeface="Wingdings" panose="05000000000000000000" pitchFamily="2" charset="2"/>
              <a:buChar char="v"/>
            </a:pPr>
            <a:r>
              <a:rPr lang="en-US" dirty="0" smtClean="0">
                <a:solidFill>
                  <a:srgbClr val="C00000"/>
                </a:solidFill>
              </a:rPr>
              <a:t>$125 BILLION</a:t>
            </a:r>
            <a:r>
              <a:rPr lang="en-US" dirty="0" smtClean="0"/>
              <a:t> in </a:t>
            </a:r>
            <a:r>
              <a:rPr lang="en-US" dirty="0"/>
              <a:t>damage </a:t>
            </a:r>
            <a:r>
              <a:rPr lang="en-US" dirty="0" smtClean="0"/>
              <a:t>just in </a:t>
            </a:r>
            <a:r>
              <a:rPr lang="en-US" dirty="0"/>
              <a:t>the </a:t>
            </a:r>
            <a:r>
              <a:rPr lang="en-US" dirty="0">
                <a:solidFill>
                  <a:srgbClr val="C00000"/>
                </a:solidFill>
              </a:rPr>
              <a:t>Houston Metro </a:t>
            </a:r>
            <a:r>
              <a:rPr lang="en-US" dirty="0" smtClean="0">
                <a:solidFill>
                  <a:srgbClr val="C00000"/>
                </a:solidFill>
              </a:rPr>
              <a:t>Area,</a:t>
            </a:r>
            <a:r>
              <a:rPr lang="en-US" dirty="0" smtClean="0"/>
              <a:t> </a:t>
            </a:r>
            <a:r>
              <a:rPr lang="en-US" dirty="0" smtClean="0"/>
              <a:t>primarily from </a:t>
            </a:r>
            <a:r>
              <a:rPr lang="en-US" dirty="0" smtClean="0">
                <a:solidFill>
                  <a:srgbClr val="C00000"/>
                </a:solidFill>
              </a:rPr>
              <a:t>catastrophic </a:t>
            </a:r>
            <a:r>
              <a:rPr lang="en-US" dirty="0" smtClean="0">
                <a:solidFill>
                  <a:srgbClr val="C00000"/>
                </a:solidFill>
              </a:rPr>
              <a:t>rainfall-triggered </a:t>
            </a:r>
            <a:r>
              <a:rPr lang="en-US" dirty="0" smtClean="0">
                <a:solidFill>
                  <a:srgbClr val="C00000"/>
                </a:solidFill>
              </a:rPr>
              <a:t>flooding</a:t>
            </a:r>
          </a:p>
          <a:p>
            <a:pPr>
              <a:buFont typeface="Wingdings" panose="05000000000000000000" pitchFamily="2" charset="2"/>
              <a:buChar char="v"/>
            </a:pPr>
            <a:r>
              <a:rPr lang="en-US" dirty="0" smtClean="0"/>
              <a:t>Killed </a:t>
            </a:r>
            <a:r>
              <a:rPr lang="en-US" dirty="0"/>
              <a:t>68 folks (only before 1919 had a storm killed </a:t>
            </a:r>
            <a:r>
              <a:rPr lang="en-US" dirty="0" smtClean="0"/>
              <a:t>more) </a:t>
            </a:r>
            <a:r>
              <a:rPr lang="en-US" dirty="0"/>
              <a:t>– </a:t>
            </a:r>
            <a:r>
              <a:rPr lang="en-US" i="1" u="sng" dirty="0" smtClean="0"/>
              <a:t>1900 Galveston Hurricane killed thousands!</a:t>
            </a:r>
            <a:endParaRPr lang="en-US" i="1" dirty="0" smtClean="0"/>
          </a:p>
          <a:p>
            <a:pPr>
              <a:buFont typeface="Wingdings" panose="05000000000000000000" pitchFamily="2" charset="2"/>
              <a:buChar char="v"/>
            </a:pPr>
            <a:endParaRPr lang="en-US" dirty="0"/>
          </a:p>
        </p:txBody>
      </p:sp>
      <p:sp>
        <p:nvSpPr>
          <p:cNvPr id="3" name="Title 2"/>
          <p:cNvSpPr>
            <a:spLocks noGrp="1"/>
          </p:cNvSpPr>
          <p:nvPr>
            <p:ph type="title"/>
          </p:nvPr>
        </p:nvSpPr>
        <p:spPr/>
        <p:txBody>
          <a:bodyPr/>
          <a:lstStyle/>
          <a:p>
            <a:r>
              <a:rPr lang="en-US" dirty="0" smtClean="0"/>
              <a:t>Hurricane Harvey of 2017</a:t>
            </a:r>
            <a:endParaRPr lang="en-US" dirty="0"/>
          </a:p>
        </p:txBody>
      </p:sp>
      <p:sp>
        <p:nvSpPr>
          <p:cNvPr id="4" name="Footer Placeholder 3"/>
          <p:cNvSpPr>
            <a:spLocks noGrp="1"/>
          </p:cNvSpPr>
          <p:nvPr>
            <p:ph type="ftr" sz="quarter" idx="11"/>
          </p:nvPr>
        </p:nvSpPr>
        <p:spPr/>
        <p:txBody>
          <a:bodyPr/>
          <a:lstStyle/>
          <a:p>
            <a:r>
              <a:rPr lang="en-US" dirty="0" smtClean="0"/>
              <a:t>Source: https://www.nhc.noaa.gov/data/tcr/AL092017_Harvey.pdf AND Wikipedia</a:t>
            </a:r>
            <a:endParaRPr lang="en-US" dirty="0"/>
          </a:p>
        </p:txBody>
      </p:sp>
    </p:spTree>
    <p:extLst>
      <p:ext uri="{BB962C8B-B14F-4D97-AF65-F5344CB8AC3E}">
        <p14:creationId xmlns:p14="http://schemas.microsoft.com/office/powerpoint/2010/main" val="37833187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Font typeface="Wingdings" panose="05000000000000000000" pitchFamily="2" charset="2"/>
              <a:buChar char="v"/>
            </a:pPr>
            <a:r>
              <a:rPr lang="en-US" dirty="0" smtClean="0"/>
              <a:t>Aug 25</a:t>
            </a:r>
            <a:r>
              <a:rPr lang="en-US" baseline="30000" dirty="0" smtClean="0"/>
              <a:t>th</a:t>
            </a:r>
            <a:r>
              <a:rPr lang="en-US" dirty="0" smtClean="0"/>
              <a:t> – Per Katie, the Bear Creek Office went into FULL EVACUATION MODE (everything that wasn’t nailed down was being taken—including servers that had to be remotely shut down first)</a:t>
            </a:r>
          </a:p>
          <a:p>
            <a:pPr lvl="1">
              <a:buFont typeface="Wingdings" panose="05000000000000000000" pitchFamily="2" charset="2"/>
              <a:buChar char="v"/>
            </a:pPr>
            <a:r>
              <a:rPr lang="en-US" dirty="0" smtClean="0"/>
              <a:t>Server &amp; Firewall shutdown </a:t>
            </a:r>
            <a:r>
              <a:rPr lang="en-US" dirty="0" smtClean="0"/>
              <a:t>at </a:t>
            </a:r>
            <a:r>
              <a:rPr lang="en-US" dirty="0" smtClean="0"/>
              <a:t>noon</a:t>
            </a:r>
          </a:p>
          <a:p>
            <a:pPr lvl="1">
              <a:buFont typeface="Wingdings" panose="05000000000000000000" pitchFamily="2" charset="2"/>
              <a:buChar char="v"/>
            </a:pPr>
            <a:r>
              <a:rPr lang="en-US" dirty="0" smtClean="0"/>
              <a:t>HARRIS COUNTY BEAR CREEK OFFICE FULLY EVACUATED </a:t>
            </a:r>
            <a:r>
              <a:rPr lang="en-US" dirty="0" smtClean="0"/>
              <a:t>just a few hours later</a:t>
            </a:r>
          </a:p>
          <a:p>
            <a:pPr>
              <a:buFont typeface="Wingdings" panose="05000000000000000000" pitchFamily="2" charset="2"/>
              <a:buChar char="v"/>
            </a:pPr>
            <a:r>
              <a:rPr lang="en-US" dirty="0" smtClean="0"/>
              <a:t>The </a:t>
            </a:r>
            <a:r>
              <a:rPr lang="en-US" dirty="0" err="1" smtClean="0"/>
              <a:t>Addicks</a:t>
            </a:r>
            <a:r>
              <a:rPr lang="en-US" dirty="0" smtClean="0"/>
              <a:t> Reservoir would soon </a:t>
            </a:r>
            <a:r>
              <a:rPr lang="en-US" dirty="0" smtClean="0">
                <a:solidFill>
                  <a:srgbClr val="C00000"/>
                </a:solidFill>
              </a:rPr>
              <a:t>FLOOD </a:t>
            </a:r>
            <a:r>
              <a:rPr lang="en-US" dirty="0" smtClean="0"/>
              <a:t>the Harris County Bear Creek Office </a:t>
            </a:r>
            <a:r>
              <a:rPr lang="en-US" dirty="0" smtClean="0">
                <a:solidFill>
                  <a:srgbClr val="C00000"/>
                </a:solidFill>
              </a:rPr>
              <a:t>WITH </a:t>
            </a:r>
            <a:r>
              <a:rPr lang="en-US" dirty="0">
                <a:solidFill>
                  <a:srgbClr val="C00000"/>
                </a:solidFill>
              </a:rPr>
              <a:t>8 FEET OF </a:t>
            </a:r>
            <a:r>
              <a:rPr lang="en-US" dirty="0" smtClean="0">
                <a:solidFill>
                  <a:srgbClr val="C00000"/>
                </a:solidFill>
              </a:rPr>
              <a:t>WATER!!!</a:t>
            </a:r>
            <a:endParaRPr lang="en-US" dirty="0"/>
          </a:p>
          <a:p>
            <a:pPr>
              <a:buFont typeface="Wingdings" panose="05000000000000000000" pitchFamily="2" charset="2"/>
              <a:buChar char="v"/>
            </a:pPr>
            <a:endParaRPr lang="en-US" dirty="0"/>
          </a:p>
        </p:txBody>
      </p:sp>
      <p:sp>
        <p:nvSpPr>
          <p:cNvPr id="3" name="Title 2"/>
          <p:cNvSpPr>
            <a:spLocks noGrp="1"/>
          </p:cNvSpPr>
          <p:nvPr>
            <p:ph type="title"/>
          </p:nvPr>
        </p:nvSpPr>
        <p:spPr/>
        <p:txBody>
          <a:bodyPr>
            <a:normAutofit fontScale="90000"/>
          </a:bodyPr>
          <a:lstStyle/>
          <a:p>
            <a:r>
              <a:rPr lang="en-US" dirty="0" smtClean="0"/>
              <a:t>Harvey </a:t>
            </a:r>
            <a:r>
              <a:rPr lang="en-US" dirty="0" smtClean="0"/>
              <a:t>Timeline </a:t>
            </a:r>
            <a:br>
              <a:rPr lang="en-US" dirty="0" smtClean="0"/>
            </a:br>
            <a:r>
              <a:rPr lang="en-US" dirty="0" smtClean="0">
                <a:solidFill>
                  <a:srgbClr val="C00000"/>
                </a:solidFill>
              </a:rPr>
              <a:t>FULL EVACUATION MODE</a:t>
            </a:r>
            <a:endParaRPr lang="en-US" dirty="0">
              <a:solidFill>
                <a:srgbClr val="C00000"/>
              </a:solidFill>
            </a:endParaRPr>
          </a:p>
        </p:txBody>
      </p:sp>
    </p:spTree>
    <p:extLst>
      <p:ext uri="{BB962C8B-B14F-4D97-AF65-F5344CB8AC3E}">
        <p14:creationId xmlns:p14="http://schemas.microsoft.com/office/powerpoint/2010/main" val="9424915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1507" name="Content Placeholder 5" descr="A picture containing snow, outdoor, nature&#10;&#10;Description generated with very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232400" y="1919288"/>
            <a:ext cx="3378200" cy="2278062"/>
          </a:xfrm>
          <a:prstGeom prst="rect">
            <a:avLst/>
          </a:prstGeom>
        </p:spPr>
      </p:pic>
      <p:pic>
        <p:nvPicPr>
          <p:cNvPr id="21508" name="Content Placeholder 7" descr="A picture containing outdoor, nature, water&#10;&#10;Description generated with high confidenc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84213" y="1905000"/>
            <a:ext cx="4038600" cy="2281237"/>
          </a:xfrm>
          <a:prstGeom prst="rect">
            <a:avLst/>
          </a:prstGeom>
        </p:spPr>
      </p:pic>
      <p:sp>
        <p:nvSpPr>
          <p:cNvPr id="31749" name="TextBox 8"/>
          <p:cNvSpPr txBox="1">
            <a:spLocks noChangeArrowheads="1"/>
          </p:cNvSpPr>
          <p:nvPr/>
        </p:nvSpPr>
        <p:spPr bwMode="auto">
          <a:xfrm>
            <a:off x="1371600" y="4503737"/>
            <a:ext cx="273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charset="0"/>
              <a:buChar char="•"/>
              <a:defRPr sz="2000">
                <a:solidFill>
                  <a:schemeClr val="tx1"/>
                </a:solidFill>
                <a:latin typeface="Rockwell" pitchFamily="18" charset="0"/>
              </a:defRPr>
            </a:lvl1pPr>
            <a:lvl2pPr marL="742950" indent="-285750">
              <a:lnSpc>
                <a:spcPct val="120000"/>
              </a:lnSpc>
              <a:spcBef>
                <a:spcPts val="500"/>
              </a:spcBef>
              <a:buFont typeface="Arial" charset="0"/>
              <a:buChar char="•"/>
              <a:defRPr>
                <a:solidFill>
                  <a:schemeClr val="tx1"/>
                </a:solidFill>
                <a:latin typeface="Rockwell" pitchFamily="18" charset="0"/>
              </a:defRPr>
            </a:lvl2pPr>
            <a:lvl3pPr marL="1143000" indent="-228600">
              <a:lnSpc>
                <a:spcPct val="120000"/>
              </a:lnSpc>
              <a:spcBef>
                <a:spcPts val="500"/>
              </a:spcBef>
              <a:buFont typeface="Arial" charset="0"/>
              <a:buChar char="•"/>
              <a:defRPr sz="1600">
                <a:solidFill>
                  <a:schemeClr val="tx1"/>
                </a:solidFill>
                <a:latin typeface="Rockwell" pitchFamily="18" charset="0"/>
              </a:defRPr>
            </a:lvl3pPr>
            <a:lvl4pPr marL="1600200" indent="-228600">
              <a:lnSpc>
                <a:spcPct val="120000"/>
              </a:lnSpc>
              <a:spcBef>
                <a:spcPts val="500"/>
              </a:spcBef>
              <a:buFont typeface="Arial" charset="0"/>
              <a:buChar char="•"/>
              <a:defRPr sz="1400">
                <a:solidFill>
                  <a:schemeClr val="tx1"/>
                </a:solidFill>
                <a:latin typeface="Rockwell" pitchFamily="18" charset="0"/>
              </a:defRPr>
            </a:lvl4pPr>
            <a:lvl5pPr marL="2057400" indent="-228600">
              <a:lnSpc>
                <a:spcPct val="120000"/>
              </a:lnSpc>
              <a:spcBef>
                <a:spcPts val="500"/>
              </a:spcBef>
              <a:buFont typeface="Arial" charset="0"/>
              <a:buChar char="•"/>
              <a:defRPr sz="1200">
                <a:solidFill>
                  <a:schemeClr val="tx1"/>
                </a:solidFill>
                <a:latin typeface="Rockwell" pitchFamily="18" charset="0"/>
              </a:defRPr>
            </a:lvl5pPr>
            <a:lvl6pPr marL="25146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6pPr>
            <a:lvl7pPr marL="29718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7pPr>
            <a:lvl8pPr marL="34290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8pPr>
            <a:lvl9pPr marL="38862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9pPr>
          </a:lstStyle>
          <a:p>
            <a:pPr algn="ctr" eaLnBrk="1" hangingPunct="1">
              <a:lnSpc>
                <a:spcPct val="100000"/>
              </a:lnSpc>
              <a:spcBef>
                <a:spcPct val="0"/>
              </a:spcBef>
              <a:buFontTx/>
              <a:buNone/>
            </a:pPr>
            <a:r>
              <a:rPr lang="en-US" altLang="en-US" sz="1800" dirty="0">
                <a:solidFill>
                  <a:schemeClr val="bg1"/>
                </a:solidFill>
                <a:latin typeface="Catchup Thin" pitchFamily="2" charset="0"/>
                <a:cs typeface="Arial" charset="0"/>
              </a:rPr>
              <a:t>Just before landfall Friday August 25, 2017</a:t>
            </a:r>
          </a:p>
        </p:txBody>
      </p:sp>
      <p:sp>
        <p:nvSpPr>
          <p:cNvPr id="31750" name="TextBox 10"/>
          <p:cNvSpPr txBox="1">
            <a:spLocks noChangeArrowheads="1"/>
          </p:cNvSpPr>
          <p:nvPr/>
        </p:nvSpPr>
        <p:spPr bwMode="auto">
          <a:xfrm>
            <a:off x="5435600" y="4365625"/>
            <a:ext cx="29527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charset="0"/>
              <a:buChar char="•"/>
              <a:defRPr sz="2000">
                <a:solidFill>
                  <a:schemeClr val="tx1"/>
                </a:solidFill>
                <a:latin typeface="Rockwell" pitchFamily="18" charset="0"/>
              </a:defRPr>
            </a:lvl1pPr>
            <a:lvl2pPr marL="742950" indent="-285750">
              <a:lnSpc>
                <a:spcPct val="120000"/>
              </a:lnSpc>
              <a:spcBef>
                <a:spcPts val="500"/>
              </a:spcBef>
              <a:buFont typeface="Arial" charset="0"/>
              <a:buChar char="•"/>
              <a:defRPr>
                <a:solidFill>
                  <a:schemeClr val="tx1"/>
                </a:solidFill>
                <a:latin typeface="Rockwell" pitchFamily="18" charset="0"/>
              </a:defRPr>
            </a:lvl2pPr>
            <a:lvl3pPr marL="1143000" indent="-228600">
              <a:lnSpc>
                <a:spcPct val="120000"/>
              </a:lnSpc>
              <a:spcBef>
                <a:spcPts val="500"/>
              </a:spcBef>
              <a:buFont typeface="Arial" charset="0"/>
              <a:buChar char="•"/>
              <a:defRPr sz="1600">
                <a:solidFill>
                  <a:schemeClr val="tx1"/>
                </a:solidFill>
                <a:latin typeface="Rockwell" pitchFamily="18" charset="0"/>
              </a:defRPr>
            </a:lvl3pPr>
            <a:lvl4pPr marL="1600200" indent="-228600">
              <a:lnSpc>
                <a:spcPct val="120000"/>
              </a:lnSpc>
              <a:spcBef>
                <a:spcPts val="500"/>
              </a:spcBef>
              <a:buFont typeface="Arial" charset="0"/>
              <a:buChar char="•"/>
              <a:defRPr sz="1400">
                <a:solidFill>
                  <a:schemeClr val="tx1"/>
                </a:solidFill>
                <a:latin typeface="Rockwell" pitchFamily="18" charset="0"/>
              </a:defRPr>
            </a:lvl4pPr>
            <a:lvl5pPr marL="2057400" indent="-228600">
              <a:lnSpc>
                <a:spcPct val="120000"/>
              </a:lnSpc>
              <a:spcBef>
                <a:spcPts val="500"/>
              </a:spcBef>
              <a:buFont typeface="Arial" charset="0"/>
              <a:buChar char="•"/>
              <a:defRPr sz="1200">
                <a:solidFill>
                  <a:schemeClr val="tx1"/>
                </a:solidFill>
                <a:latin typeface="Rockwell" pitchFamily="18" charset="0"/>
              </a:defRPr>
            </a:lvl5pPr>
            <a:lvl6pPr marL="25146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6pPr>
            <a:lvl7pPr marL="29718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7pPr>
            <a:lvl8pPr marL="34290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8pPr>
            <a:lvl9pPr marL="3886200" indent="-228600" defTabSz="457200" fontAlgn="base">
              <a:lnSpc>
                <a:spcPct val="120000"/>
              </a:lnSpc>
              <a:spcBef>
                <a:spcPts val="500"/>
              </a:spcBef>
              <a:spcAft>
                <a:spcPct val="0"/>
              </a:spcAft>
              <a:buFont typeface="Arial" charset="0"/>
              <a:buChar char="•"/>
              <a:defRPr sz="1200">
                <a:solidFill>
                  <a:schemeClr val="tx1"/>
                </a:solidFill>
                <a:latin typeface="Rockwell" pitchFamily="18" charset="0"/>
              </a:defRPr>
            </a:lvl9pPr>
          </a:lstStyle>
          <a:p>
            <a:pPr algn="ctr" eaLnBrk="1" hangingPunct="1">
              <a:lnSpc>
                <a:spcPct val="100000"/>
              </a:lnSpc>
              <a:spcBef>
                <a:spcPct val="0"/>
              </a:spcBef>
              <a:buFontTx/>
              <a:buNone/>
            </a:pPr>
            <a:r>
              <a:rPr lang="en-US" altLang="en-US" sz="1800" dirty="0">
                <a:solidFill>
                  <a:schemeClr val="bg1"/>
                </a:solidFill>
                <a:latin typeface="Catchup Thin" pitchFamily="2" charset="0"/>
                <a:cs typeface="Arial" charset="0"/>
              </a:rPr>
              <a:t>5 days later, it’s still raining hard in Houston and the whole area in clouds east of the eye</a:t>
            </a:r>
          </a:p>
        </p:txBody>
      </p:sp>
      <p:sp>
        <p:nvSpPr>
          <p:cNvPr id="2" name="Title 1"/>
          <p:cNvSpPr>
            <a:spLocks noGrp="1"/>
          </p:cNvSpPr>
          <p:nvPr>
            <p:ph type="title"/>
          </p:nvPr>
        </p:nvSpPr>
        <p:spPr>
          <a:xfrm>
            <a:off x="457200" y="338328"/>
            <a:ext cx="8382000" cy="1252728"/>
          </a:xfrm>
        </p:spPr>
        <p:txBody>
          <a:bodyPr>
            <a:normAutofit fontScale="90000"/>
          </a:bodyPr>
          <a:lstStyle/>
          <a:p>
            <a:pPr algn="l"/>
            <a:r>
              <a:rPr lang="en-US" dirty="0" smtClean="0"/>
              <a:t>A pretty storm…		</a:t>
            </a:r>
            <a:br>
              <a:rPr lang="en-US" dirty="0" smtClean="0"/>
            </a:br>
            <a:r>
              <a:rPr lang="en-US" dirty="0"/>
              <a:t>	</a:t>
            </a:r>
            <a:r>
              <a:rPr lang="en-US" dirty="0" smtClean="0"/>
              <a:t>		    is a dangerous storm…</a:t>
            </a:r>
            <a:endParaRPr lang="en-US" dirty="0"/>
          </a:p>
        </p:txBody>
      </p:sp>
    </p:spTree>
    <p:extLst>
      <p:ext uri="{BB962C8B-B14F-4D97-AF65-F5344CB8AC3E}">
        <p14:creationId xmlns:p14="http://schemas.microsoft.com/office/powerpoint/2010/main" val="182575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749"/>
                                        </p:tgtEl>
                                        <p:attrNameLst>
                                          <p:attrName>style.visibility</p:attrName>
                                        </p:attrNameLst>
                                      </p:cBhvr>
                                      <p:to>
                                        <p:strVal val="visible"/>
                                      </p:to>
                                    </p:set>
                                    <p:animEffect transition="in" filter="fade">
                                      <p:cBhvr>
                                        <p:cTn id="10" dur="500"/>
                                        <p:tgtEl>
                                          <p:spTgt spid="317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07"/>
                                        </p:tgtEl>
                                        <p:attrNameLst>
                                          <p:attrName>style.visibility</p:attrName>
                                        </p:attrNameLst>
                                      </p:cBhvr>
                                      <p:to>
                                        <p:strVal val="visible"/>
                                      </p:to>
                                    </p:set>
                                    <p:animEffect transition="in" filter="fade">
                                      <p:cBhvr>
                                        <p:cTn id="15" dur="500"/>
                                        <p:tgtEl>
                                          <p:spTgt spid="215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750"/>
                                        </p:tgtEl>
                                        <p:attrNameLst>
                                          <p:attrName>style.visibility</p:attrName>
                                        </p:attrNameLst>
                                      </p:cBhvr>
                                      <p:to>
                                        <p:strVal val="visible"/>
                                      </p:to>
                                    </p:set>
                                    <p:animEffect transition="in" filter="fade">
                                      <p:cBhvr>
                                        <p:cTn id="18"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5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Sept 1</a:t>
            </a:r>
            <a:r>
              <a:rPr lang="en-US" baseline="30000" dirty="0" smtClean="0"/>
              <a:t>st</a:t>
            </a:r>
            <a:r>
              <a:rPr lang="en-US" dirty="0" smtClean="0"/>
              <a:t> – Katie &amp; I discussed </a:t>
            </a:r>
            <a:r>
              <a:rPr lang="en-US" dirty="0" smtClean="0"/>
              <a:t>the conference call she’d just gotten off of (the Harris CED was trying to quell rumors &amp; give as much info as he had at the time)</a:t>
            </a:r>
            <a:endParaRPr lang="en-US" dirty="0" smtClean="0"/>
          </a:p>
          <a:p>
            <a:pPr lvl="1">
              <a:buFont typeface="Wingdings" panose="05000000000000000000" pitchFamily="2" charset="2"/>
              <a:buChar char="v"/>
            </a:pPr>
            <a:r>
              <a:rPr lang="en-US" dirty="0" smtClean="0"/>
              <a:t>Per Katie’s recommendation, I sent a request to have </a:t>
            </a:r>
            <a:r>
              <a:rPr lang="en-US" dirty="0" err="1" smtClean="0"/>
              <a:t>AgDrive</a:t>
            </a:r>
            <a:r>
              <a:rPr lang="en-US" dirty="0" smtClean="0"/>
              <a:t> access activated </a:t>
            </a:r>
            <a:r>
              <a:rPr lang="en-US" dirty="0" smtClean="0"/>
              <a:t>again for </a:t>
            </a:r>
            <a:r>
              <a:rPr lang="en-US" dirty="0" smtClean="0"/>
              <a:t>the Bear Creek </a:t>
            </a:r>
            <a:r>
              <a:rPr lang="en-US" dirty="0" smtClean="0"/>
              <a:t>folks since they were destined for yet another temporary office (this would be their 3</a:t>
            </a:r>
            <a:r>
              <a:rPr lang="en-US" baseline="30000" dirty="0" smtClean="0"/>
              <a:t>rd</a:t>
            </a:r>
            <a:r>
              <a:rPr lang="en-US" dirty="0" smtClean="0"/>
              <a:t> temporary office after being back at Bear Creek for only 9 months!)</a:t>
            </a:r>
            <a:endParaRPr lang="en-US" dirty="0" smtClean="0"/>
          </a:p>
        </p:txBody>
      </p:sp>
      <p:sp>
        <p:nvSpPr>
          <p:cNvPr id="3" name="Title 2"/>
          <p:cNvSpPr>
            <a:spLocks noGrp="1"/>
          </p:cNvSpPr>
          <p:nvPr>
            <p:ph type="title"/>
          </p:nvPr>
        </p:nvSpPr>
        <p:spPr/>
        <p:txBody>
          <a:bodyPr>
            <a:normAutofit fontScale="90000"/>
          </a:bodyPr>
          <a:lstStyle/>
          <a:p>
            <a:r>
              <a:rPr lang="en-US" dirty="0" smtClean="0"/>
              <a:t>Harvey Timeline </a:t>
            </a:r>
            <a:r>
              <a:rPr lang="en-US" dirty="0" smtClean="0"/>
              <a:t>continued: </a:t>
            </a:r>
            <a:br>
              <a:rPr lang="en-US" dirty="0" smtClean="0"/>
            </a:br>
            <a:r>
              <a:rPr lang="en-US" dirty="0" smtClean="0"/>
              <a:t>the Harris CED called a meeting…</a:t>
            </a:r>
            <a:endParaRPr lang="en-US" dirty="0"/>
          </a:p>
        </p:txBody>
      </p:sp>
    </p:spTree>
    <p:extLst>
      <p:ext uri="{BB962C8B-B14F-4D97-AF65-F5344CB8AC3E}">
        <p14:creationId xmlns:p14="http://schemas.microsoft.com/office/powerpoint/2010/main" val="32341595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Sept 5</a:t>
            </a:r>
            <a:r>
              <a:rPr lang="en-US" baseline="30000" dirty="0" smtClean="0"/>
              <a:t>th</a:t>
            </a:r>
            <a:r>
              <a:rPr lang="en-US" dirty="0" smtClean="0"/>
              <a:t> – per Katie, </a:t>
            </a:r>
            <a:r>
              <a:rPr lang="en-US" dirty="0" err="1" smtClean="0"/>
              <a:t>AgDrive</a:t>
            </a:r>
            <a:r>
              <a:rPr lang="en-US" dirty="0" smtClean="0"/>
              <a:t> </a:t>
            </a:r>
            <a:r>
              <a:rPr lang="en-US" dirty="0" smtClean="0"/>
              <a:t>up &amp; running again for </a:t>
            </a:r>
            <a:r>
              <a:rPr lang="en-US" dirty="0" smtClean="0"/>
              <a:t>the Bear Creek folks </a:t>
            </a:r>
            <a:r>
              <a:rPr lang="en-US" b="1" i="1" u="sng" dirty="0" smtClean="0">
                <a:solidFill>
                  <a:srgbClr val="C00000"/>
                </a:solidFill>
              </a:rPr>
              <a:t>&amp; they are still using it to this day</a:t>
            </a:r>
            <a:endParaRPr lang="en-US" b="1" i="1" u="sng" dirty="0" smtClean="0">
              <a:solidFill>
                <a:srgbClr val="C00000"/>
              </a:solidFill>
            </a:endParaRPr>
          </a:p>
          <a:p>
            <a:pPr lvl="1">
              <a:buFont typeface="Wingdings" panose="05000000000000000000" pitchFamily="2" charset="2"/>
              <a:buChar char="v"/>
            </a:pPr>
            <a:r>
              <a:rPr lang="en-US" dirty="0" smtClean="0"/>
              <a:t>Katie &amp; I discussed </a:t>
            </a:r>
            <a:r>
              <a:rPr lang="en-US" dirty="0" smtClean="0"/>
              <a:t>possible </a:t>
            </a:r>
            <a:r>
              <a:rPr lang="en-US" dirty="0" smtClean="0"/>
              <a:t>temporary </a:t>
            </a:r>
            <a:r>
              <a:rPr lang="en-US" dirty="0" smtClean="0"/>
              <a:t>office locations </a:t>
            </a:r>
            <a:r>
              <a:rPr lang="en-US" dirty="0" smtClean="0"/>
              <a:t>(Greenhouse Rd. &amp; </a:t>
            </a:r>
            <a:r>
              <a:rPr lang="en-US" dirty="0" err="1" smtClean="0"/>
              <a:t>Pech</a:t>
            </a:r>
            <a:r>
              <a:rPr lang="en-US" dirty="0" smtClean="0"/>
              <a:t> Rd. were </a:t>
            </a:r>
            <a:r>
              <a:rPr lang="en-US" dirty="0" smtClean="0"/>
              <a:t>no longer available</a:t>
            </a:r>
            <a:r>
              <a:rPr lang="en-US" dirty="0" smtClean="0"/>
              <a:t>)</a:t>
            </a:r>
          </a:p>
          <a:p>
            <a:pPr>
              <a:buFont typeface="Wingdings" panose="05000000000000000000" pitchFamily="2" charset="2"/>
              <a:buChar char="v"/>
            </a:pPr>
            <a:r>
              <a:rPr lang="en-US" dirty="0"/>
              <a:t>Sept 8</a:t>
            </a:r>
            <a:r>
              <a:rPr lang="en-US" baseline="30000" dirty="0"/>
              <a:t>th</a:t>
            </a:r>
            <a:r>
              <a:rPr lang="en-US" dirty="0"/>
              <a:t> – I sat in on the Head of Extension’s “Rebuild Texas” conference call to all the Agents in Harvey-affected counties – </a:t>
            </a:r>
            <a:r>
              <a:rPr lang="en-US" b="1" u="sng" dirty="0">
                <a:solidFill>
                  <a:srgbClr val="C00000"/>
                </a:solidFill>
              </a:rPr>
              <a:t>there would be 54 of them declared disasters</a:t>
            </a:r>
            <a:r>
              <a:rPr lang="en-US" dirty="0">
                <a:solidFill>
                  <a:srgbClr val="C00000"/>
                </a:solidFill>
              </a:rPr>
              <a:t> </a:t>
            </a:r>
            <a:r>
              <a:rPr lang="en-US" dirty="0"/>
              <a:t>– out of 254 total counties in </a:t>
            </a:r>
            <a:r>
              <a:rPr lang="en-US" dirty="0" smtClean="0"/>
              <a:t>TX</a:t>
            </a:r>
            <a:endParaRPr lang="en-US" b="1" u="sng" dirty="0">
              <a:solidFill>
                <a:srgbClr val="C00000"/>
              </a:solidFill>
            </a:endParaRPr>
          </a:p>
        </p:txBody>
      </p:sp>
      <p:sp>
        <p:nvSpPr>
          <p:cNvPr id="3" name="Title 2"/>
          <p:cNvSpPr>
            <a:spLocks noGrp="1"/>
          </p:cNvSpPr>
          <p:nvPr>
            <p:ph type="title"/>
          </p:nvPr>
        </p:nvSpPr>
        <p:spPr/>
        <p:txBody>
          <a:bodyPr/>
          <a:lstStyle/>
          <a:p>
            <a:r>
              <a:rPr lang="en-US" dirty="0" smtClean="0"/>
              <a:t>Harvey Timeline continued</a:t>
            </a:r>
            <a:endParaRPr lang="en-US" dirty="0"/>
          </a:p>
        </p:txBody>
      </p:sp>
    </p:spTree>
    <p:extLst>
      <p:ext uri="{BB962C8B-B14F-4D97-AF65-F5344CB8AC3E}">
        <p14:creationId xmlns:p14="http://schemas.microsoft.com/office/powerpoint/2010/main" val="1830549128"/>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6626" name="Content Placeholder 5" descr="A bridge over a body of water&#10;&#10;Description generated with very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76400"/>
            <a:ext cx="3965575" cy="2974975"/>
          </a:xfrm>
          <a:prstGeom prst="rect">
            <a:avLst/>
          </a:prstGeom>
        </p:spPr>
      </p:pic>
      <p:pic>
        <p:nvPicPr>
          <p:cNvPr id="26627" name="Content Placeholder 11" descr="A close up of a tree&#10;&#10;Description generated with high confidenc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105400" y="1219200"/>
            <a:ext cx="3394075" cy="4525963"/>
          </a:xfrm>
          <a:prstGeom prst="rect">
            <a:avLst/>
          </a:prstGeom>
        </p:spPr>
      </p:pic>
      <p:sp>
        <p:nvSpPr>
          <p:cNvPr id="2" name="TextBox 1"/>
          <p:cNvSpPr txBox="1">
            <a:spLocks noChangeArrowheads="1"/>
          </p:cNvSpPr>
          <p:nvPr/>
        </p:nvSpPr>
        <p:spPr bwMode="auto">
          <a:xfrm>
            <a:off x="228600" y="260350"/>
            <a:ext cx="541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pPr eaLnBrk="1" hangingPunct="1"/>
            <a:r>
              <a:rPr lang="en-US" altLang="en-US" sz="3200" dirty="0">
                <a:solidFill>
                  <a:schemeClr val="bg1"/>
                </a:solidFill>
                <a:latin typeface="Candara" panose="020E0502030303020204" pitchFamily="34" charset="0"/>
              </a:rPr>
              <a:t>Meanwhile, back in </a:t>
            </a:r>
            <a:r>
              <a:rPr lang="en-US" altLang="en-US" sz="3200" dirty="0" err="1" smtClean="0">
                <a:solidFill>
                  <a:schemeClr val="bg1"/>
                </a:solidFill>
                <a:latin typeface="Candara" panose="020E0502030303020204" pitchFamily="34" charset="0"/>
              </a:rPr>
              <a:t>Addicks</a:t>
            </a:r>
            <a:r>
              <a:rPr lang="en-US" altLang="en-US" sz="3200" dirty="0">
                <a:solidFill>
                  <a:schemeClr val="bg1"/>
                </a:solidFill>
                <a:latin typeface="Candara" panose="020E0502030303020204" pitchFamily="34" charset="0"/>
              </a:rPr>
              <a:t>…</a:t>
            </a:r>
          </a:p>
        </p:txBody>
      </p:sp>
    </p:spTree>
    <p:extLst>
      <p:ext uri="{BB962C8B-B14F-4D97-AF65-F5344CB8AC3E}">
        <p14:creationId xmlns:p14="http://schemas.microsoft.com/office/powerpoint/2010/main" val="4027103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500"/>
                                        <p:tgtEl>
                                          <p:spTgt spid="266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gtEl>
                                        <p:attrNameLst>
                                          <p:attrName>style.visibility</p:attrName>
                                        </p:attrNameLst>
                                      </p:cBhvr>
                                      <p:to>
                                        <p:strVal val="visible"/>
                                      </p:to>
                                    </p:set>
                                    <p:animEffect transition="in" filter="fade">
                                      <p:cBhvr>
                                        <p:cTn id="1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v"/>
            </a:pPr>
            <a:r>
              <a:rPr lang="en-US" dirty="0" smtClean="0"/>
              <a:t>Tax Day Flood of 2016 (April 17-18, 2016)</a:t>
            </a:r>
          </a:p>
          <a:p>
            <a:pPr lvl="1">
              <a:buFont typeface="Wingdings" panose="05000000000000000000" pitchFamily="2" charset="2"/>
              <a:buChar char="v"/>
            </a:pPr>
            <a:r>
              <a:rPr lang="en-US" dirty="0" smtClean="0"/>
              <a:t>Dumped as much as </a:t>
            </a:r>
            <a:r>
              <a:rPr lang="en-US" dirty="0" smtClean="0">
                <a:solidFill>
                  <a:srgbClr val="C00000"/>
                </a:solidFill>
              </a:rPr>
              <a:t>17 inches of rain</a:t>
            </a:r>
            <a:r>
              <a:rPr lang="en-US" dirty="0" smtClean="0"/>
              <a:t> in parts of Houston</a:t>
            </a:r>
          </a:p>
          <a:p>
            <a:pPr lvl="1">
              <a:buFont typeface="Wingdings" panose="05000000000000000000" pitchFamily="2" charset="2"/>
              <a:buChar char="v"/>
            </a:pPr>
            <a:r>
              <a:rPr lang="en-US" dirty="0" smtClean="0"/>
              <a:t>Killed 8 folks</a:t>
            </a:r>
          </a:p>
          <a:p>
            <a:pPr lvl="1">
              <a:buFont typeface="Wingdings" panose="05000000000000000000" pitchFamily="2" charset="2"/>
              <a:buChar char="v"/>
            </a:pPr>
            <a:r>
              <a:rPr lang="en-US" dirty="0" smtClean="0"/>
              <a:t>Over 700 homes and apartments were flooded as were numerous businesses and government buildings</a:t>
            </a:r>
          </a:p>
          <a:p>
            <a:pPr lvl="1">
              <a:buFont typeface="Wingdings" panose="05000000000000000000" pitchFamily="2" charset="2"/>
              <a:buChar char="v"/>
            </a:pPr>
            <a:r>
              <a:rPr lang="en-US" dirty="0" smtClean="0">
                <a:solidFill>
                  <a:srgbClr val="C00000"/>
                </a:solidFill>
              </a:rPr>
              <a:t>Hwy 6</a:t>
            </a:r>
            <a:r>
              <a:rPr lang="en-US" dirty="0" smtClean="0"/>
              <a:t> in West Houston between </a:t>
            </a:r>
            <a:r>
              <a:rPr lang="en-US" dirty="0" smtClean="0">
                <a:solidFill>
                  <a:srgbClr val="C00000"/>
                </a:solidFill>
              </a:rPr>
              <a:t>Clay </a:t>
            </a:r>
            <a:r>
              <a:rPr lang="en-US" dirty="0" smtClean="0">
                <a:solidFill>
                  <a:srgbClr val="C00000"/>
                </a:solidFill>
              </a:rPr>
              <a:t>Rd</a:t>
            </a:r>
            <a:r>
              <a:rPr lang="en-US" dirty="0" smtClean="0"/>
              <a:t> </a:t>
            </a:r>
            <a:r>
              <a:rPr lang="en-US" dirty="0" smtClean="0"/>
              <a:t>and Park Row was one of the </a:t>
            </a:r>
            <a:r>
              <a:rPr lang="en-US" dirty="0" smtClean="0">
                <a:solidFill>
                  <a:srgbClr val="C00000"/>
                </a:solidFill>
              </a:rPr>
              <a:t>hardest-hit areas</a:t>
            </a:r>
          </a:p>
          <a:p>
            <a:pPr lvl="1">
              <a:buFont typeface="Wingdings" panose="05000000000000000000" pitchFamily="2" charset="2"/>
              <a:buChar char="v"/>
            </a:pPr>
            <a:r>
              <a:rPr lang="en-US" dirty="0" smtClean="0">
                <a:solidFill>
                  <a:srgbClr val="C00000"/>
                </a:solidFill>
              </a:rPr>
              <a:t>Bear Creek</a:t>
            </a:r>
            <a:r>
              <a:rPr lang="en-US" dirty="0" smtClean="0"/>
              <a:t> Park lies near the corner of </a:t>
            </a:r>
            <a:r>
              <a:rPr lang="en-US" dirty="0" smtClean="0">
                <a:solidFill>
                  <a:srgbClr val="C00000"/>
                </a:solidFill>
              </a:rPr>
              <a:t>Clay Rd </a:t>
            </a:r>
            <a:r>
              <a:rPr lang="en-US" dirty="0" smtClean="0">
                <a:solidFill>
                  <a:srgbClr val="C00000"/>
                </a:solidFill>
              </a:rPr>
              <a:t>&amp; Hwy 6</a:t>
            </a:r>
          </a:p>
        </p:txBody>
      </p:sp>
      <p:sp>
        <p:nvSpPr>
          <p:cNvPr id="4" name="Title 3"/>
          <p:cNvSpPr>
            <a:spLocks noGrp="1"/>
          </p:cNvSpPr>
          <p:nvPr>
            <p:ph type="title"/>
          </p:nvPr>
        </p:nvSpPr>
        <p:spPr/>
        <p:txBody>
          <a:bodyPr/>
          <a:lstStyle/>
          <a:p>
            <a:r>
              <a:rPr lang="en-US" dirty="0" smtClean="0"/>
              <a:t>Tax Day Flood</a:t>
            </a:r>
            <a:endParaRPr lang="en-US" dirty="0"/>
          </a:p>
        </p:txBody>
      </p:sp>
      <p:sp>
        <p:nvSpPr>
          <p:cNvPr id="7" name="Footer Placeholder 6"/>
          <p:cNvSpPr>
            <a:spLocks noGrp="1"/>
          </p:cNvSpPr>
          <p:nvPr>
            <p:ph type="ftr" sz="quarter" idx="11"/>
          </p:nvPr>
        </p:nvSpPr>
        <p:spPr/>
        <p:txBody>
          <a:bodyPr/>
          <a:lstStyle/>
          <a:p>
            <a:r>
              <a:rPr lang="en-US" smtClean="0"/>
              <a:t>Source: https://www.chron.com/news/houston-texas/tax-day-flood/article/Revisiting-Houston-s-Tax-Day-Floods-one-year-later-11077890.php</a:t>
            </a:r>
            <a:endParaRPr lang="en-US"/>
          </a:p>
        </p:txBody>
      </p:sp>
    </p:spTree>
    <p:extLst>
      <p:ext uri="{BB962C8B-B14F-4D97-AF65-F5344CB8AC3E}">
        <p14:creationId xmlns:p14="http://schemas.microsoft.com/office/powerpoint/2010/main" val="9236456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7650" name="Content Placeholder 5" descr="A sign in front of a building&#10;&#10;Description generated with very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01688"/>
            <a:ext cx="4038600" cy="3030537"/>
          </a:xfrm>
          <a:prstGeom prst="rect">
            <a:avLst/>
          </a:prstGeom>
        </p:spPr>
      </p:pic>
      <p:pic>
        <p:nvPicPr>
          <p:cNvPr id="27651" name="Content Placeholder 7" descr="A picture containing sky, building, outdoor&#10;&#10;Description generated with very high confidenc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724400" y="2971800"/>
            <a:ext cx="4038600" cy="3028950"/>
          </a:xfrm>
          <a:prstGeom prst="rect">
            <a:avLst/>
          </a:prstGeom>
        </p:spPr>
      </p:pic>
    </p:spTree>
    <p:extLst>
      <p:ext uri="{BB962C8B-B14F-4D97-AF65-F5344CB8AC3E}">
        <p14:creationId xmlns:p14="http://schemas.microsoft.com/office/powerpoint/2010/main" val="816018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randombar(horizontal)">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randombar(horizontal)">
                                      <p:cBhvr>
                                        <p:cTn id="12"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8674" name="Content Placeholder 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125538"/>
            <a:ext cx="3394075" cy="2544762"/>
          </a:xfrm>
          <a:prstGeom prst="rect">
            <a:avLst/>
          </a:prstGeom>
        </p:spPr>
      </p:pic>
      <p:pic>
        <p:nvPicPr>
          <p:cNvPr id="28675" name="Content Placeholder 7" descr="A body of water&#10;&#10;Description generated with very high confidenc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876800" y="3200400"/>
            <a:ext cx="3395662" cy="2544762"/>
          </a:xfrm>
          <a:prstGeom prst="rect">
            <a:avLst/>
          </a:prstGeom>
        </p:spPr>
      </p:pic>
    </p:spTree>
    <p:extLst>
      <p:ext uri="{BB962C8B-B14F-4D97-AF65-F5344CB8AC3E}">
        <p14:creationId xmlns:p14="http://schemas.microsoft.com/office/powerpoint/2010/main" val="26725693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ipe(down)">
                                      <p:cBhvr>
                                        <p:cTn id="7" dur="5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wipe(down)">
                                      <p:cBhvr>
                                        <p:cTn id="12"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9698" name="Content Placeholder 5" descr="A picture containing building, outdoor, wall, person&#10;&#10;Description generated with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09600"/>
            <a:ext cx="2819400" cy="5011290"/>
          </a:xfrm>
          <a:prstGeom prst="rect">
            <a:avLst/>
          </a:prstGeom>
        </p:spPr>
      </p:pic>
      <p:pic>
        <p:nvPicPr>
          <p:cNvPr id="29699" name="Content Placeholder 7" descr="A dirty old room&#10;&#10;Description generated with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752600"/>
            <a:ext cx="2817813" cy="4525963"/>
          </a:xfrm>
          <a:prstGeom prst="rect">
            <a:avLst/>
          </a:prstGeom>
        </p:spPr>
      </p:pic>
    </p:spTree>
    <p:extLst>
      <p:ext uri="{BB962C8B-B14F-4D97-AF65-F5344CB8AC3E}">
        <p14:creationId xmlns:p14="http://schemas.microsoft.com/office/powerpoint/2010/main" val="37090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0722" name="Content Placeholder 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57200"/>
            <a:ext cx="3886200" cy="5180189"/>
          </a:xfrm>
          <a:prstGeom prst="rect">
            <a:avLst/>
          </a:prstGeom>
        </p:spPr>
      </p:pic>
      <p:pic>
        <p:nvPicPr>
          <p:cNvPr id="30723" name="Content Placeholder 7" descr="A dirty old room&#10;&#10;Description generated with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57200"/>
            <a:ext cx="3887322" cy="5181683"/>
          </a:xfrm>
          <a:prstGeom prst="rect">
            <a:avLst/>
          </a:prstGeom>
        </p:spPr>
      </p:pic>
    </p:spTree>
    <p:extLst>
      <p:ext uri="{BB962C8B-B14F-4D97-AF65-F5344CB8AC3E}">
        <p14:creationId xmlns:p14="http://schemas.microsoft.com/office/powerpoint/2010/main" val="20797437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randombar(horizontal)">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randombar(horizontal)">
                                      <p:cBhvr>
                                        <p:cTn id="12"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1746" name="Content Placeholder 5" descr="A picture containing building, wall, indoor, ground&#10;&#10;Description generated with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83672" y="380999"/>
            <a:ext cx="4364528" cy="5820989"/>
          </a:xfrm>
          <a:prstGeom prst="rect">
            <a:avLst/>
          </a:prstGeom>
        </p:spPr>
      </p:pic>
      <p:pic>
        <p:nvPicPr>
          <p:cNvPr id="31747" name="Content Placeholder 7" descr="A large empty room&#10;&#10;Description generated with very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580062" y="406399"/>
            <a:ext cx="3259138" cy="5795367"/>
          </a:xfrm>
          <a:prstGeom prst="rect">
            <a:avLst/>
          </a:prstGeom>
        </p:spPr>
      </p:pic>
    </p:spTree>
    <p:extLst>
      <p:ext uri="{BB962C8B-B14F-4D97-AF65-F5344CB8AC3E}">
        <p14:creationId xmlns:p14="http://schemas.microsoft.com/office/powerpoint/2010/main" val="2915682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down)">
                                      <p:cBhvr>
                                        <p:cTn id="7" dur="500"/>
                                        <p:tgtEl>
                                          <p:spTgt spid="31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wipe(down)">
                                      <p:cBhvr>
                                        <p:cTn id="12"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3794" name="Content Placeholder 5" descr="A picture containing indoor, table&#10;&#10;Description generated with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85800"/>
            <a:ext cx="4038600" cy="2271712"/>
          </a:xfrm>
          <a:prstGeom prst="rect">
            <a:avLst/>
          </a:prstGeom>
        </p:spPr>
      </p:pic>
      <p:pic>
        <p:nvPicPr>
          <p:cNvPr id="33795" name="Content Placeholder 7" descr="A building with a metal fence&#10;&#10;Description generated with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732338" y="685800"/>
            <a:ext cx="4038600" cy="2271712"/>
          </a:xfrm>
          <a:prstGeom prst="rect">
            <a:avLst/>
          </a:prstGeom>
        </p:spPr>
      </p:pic>
      <p:pic>
        <p:nvPicPr>
          <p:cNvPr id="33796" name="Picture 9" descr="A large empty room&#10;&#10;Description generated with very high confid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9638" y="3581400"/>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518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fade">
                                      <p:cBhvr>
                                        <p:cTn id="12" dur="500"/>
                                        <p:tgtEl>
                                          <p:spTgt spid="337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fade">
                                      <p:cBhvr>
                                        <p:cTn id="1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Content Placeholder 5" descr="A bathroom with a sink and a mirror&#10;&#10;Description generated with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609600"/>
            <a:ext cx="4038600" cy="3028950"/>
          </a:xfrm>
          <a:prstGeom prst="rect">
            <a:avLst/>
          </a:prstGeom>
        </p:spPr>
      </p:pic>
      <p:pic>
        <p:nvPicPr>
          <p:cNvPr id="8" name="Content Placeholder 7" descr="A large empty room&#10;&#10;Description generated with very high confidenc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257800" y="1828800"/>
            <a:ext cx="3394075" cy="4525962"/>
          </a:xfrm>
          <a:prstGeom prst="rect">
            <a:avLst/>
          </a:prstGeom>
        </p:spPr>
      </p:pic>
    </p:spTree>
    <p:extLst>
      <p:ext uri="{BB962C8B-B14F-4D97-AF65-F5344CB8AC3E}">
        <p14:creationId xmlns:p14="http://schemas.microsoft.com/office/powerpoint/2010/main" val="37006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2770" name="Content Placeholder 5" descr="A picture containing outdoor, ground, tree, building&#10;&#10;Description generated with very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04800"/>
            <a:ext cx="3006725" cy="4008438"/>
          </a:xfrm>
          <a:prstGeom prst="rect">
            <a:avLst/>
          </a:prstGeom>
        </p:spPr>
      </p:pic>
      <p:pic>
        <p:nvPicPr>
          <p:cNvPr id="32771" name="Content Placeholder 7" descr="A picture containing ground, building, outdoor&#10;&#10;Description generated with very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447800"/>
            <a:ext cx="4251325" cy="2392362"/>
          </a:xfrm>
          <a:prstGeom prst="rect">
            <a:avLst/>
          </a:prstGeom>
        </p:spPr>
      </p:pic>
      <p:sp>
        <p:nvSpPr>
          <p:cNvPr id="2" name="TextBox 1"/>
          <p:cNvSpPr txBox="1">
            <a:spLocks noChangeArrowheads="1"/>
          </p:cNvSpPr>
          <p:nvPr/>
        </p:nvSpPr>
        <p:spPr bwMode="auto">
          <a:xfrm>
            <a:off x="4532313" y="4868863"/>
            <a:ext cx="4251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defTabSz="457200" fontAlgn="base">
              <a:spcBef>
                <a:spcPct val="0"/>
              </a:spcBef>
              <a:spcAft>
                <a:spcPct val="0"/>
              </a:spcAft>
              <a:defRPr>
                <a:solidFill>
                  <a:schemeClr val="tx1"/>
                </a:solidFill>
                <a:latin typeface="Rockwell" pitchFamily="18" charset="0"/>
              </a:defRPr>
            </a:lvl6pPr>
            <a:lvl7pPr marL="2971800" indent="-228600" defTabSz="457200" fontAlgn="base">
              <a:spcBef>
                <a:spcPct val="0"/>
              </a:spcBef>
              <a:spcAft>
                <a:spcPct val="0"/>
              </a:spcAft>
              <a:defRPr>
                <a:solidFill>
                  <a:schemeClr val="tx1"/>
                </a:solidFill>
                <a:latin typeface="Rockwell" pitchFamily="18" charset="0"/>
              </a:defRPr>
            </a:lvl7pPr>
            <a:lvl8pPr marL="3429000" indent="-228600" defTabSz="457200" fontAlgn="base">
              <a:spcBef>
                <a:spcPct val="0"/>
              </a:spcBef>
              <a:spcAft>
                <a:spcPct val="0"/>
              </a:spcAft>
              <a:defRPr>
                <a:solidFill>
                  <a:schemeClr val="tx1"/>
                </a:solidFill>
                <a:latin typeface="Rockwell" pitchFamily="18" charset="0"/>
              </a:defRPr>
            </a:lvl8pPr>
            <a:lvl9pPr marL="3886200" indent="-228600" defTabSz="457200" fontAlgn="base">
              <a:spcBef>
                <a:spcPct val="0"/>
              </a:spcBef>
              <a:spcAft>
                <a:spcPct val="0"/>
              </a:spcAft>
              <a:defRPr>
                <a:solidFill>
                  <a:schemeClr val="tx1"/>
                </a:solidFill>
                <a:latin typeface="Rockwell" pitchFamily="18" charset="0"/>
              </a:defRPr>
            </a:lvl9pPr>
          </a:lstStyle>
          <a:p>
            <a:pPr algn="ctr" eaLnBrk="1" hangingPunct="1"/>
            <a:r>
              <a:rPr lang="en-US" altLang="en-US" sz="4000" dirty="0">
                <a:solidFill>
                  <a:schemeClr val="bg1"/>
                </a:solidFill>
                <a:latin typeface="Candara" panose="020E0502030303020204" pitchFamily="34" charset="0"/>
              </a:rPr>
              <a:t>The Cactus Garden</a:t>
            </a:r>
          </a:p>
        </p:txBody>
      </p:sp>
    </p:spTree>
    <p:extLst>
      <p:ext uri="{BB962C8B-B14F-4D97-AF65-F5344CB8AC3E}">
        <p14:creationId xmlns:p14="http://schemas.microsoft.com/office/powerpoint/2010/main" val="1812511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fade">
                                      <p:cBhvr>
                                        <p:cTn id="12" dur="500"/>
                                        <p:tgtEl>
                                          <p:spTgt spid="327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2771"/>
                                        </p:tgtEl>
                                        <p:attrNameLst>
                                          <p:attrName>style.visibility</p:attrName>
                                        </p:attrNameLst>
                                      </p:cBhvr>
                                      <p:to>
                                        <p:strVal val="visible"/>
                                      </p:to>
                                    </p:set>
                                    <p:animEffect transition="in" filter="fade">
                                      <p:cBhvr>
                                        <p:cTn id="1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4818" name="Content Placeholder 5" descr="A picture containing wall, indoor, cabinet&#10;&#10;Description generated with very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905000"/>
            <a:ext cx="2998788" cy="3997325"/>
          </a:xfrm>
          <a:prstGeom prst="rect">
            <a:avLst/>
          </a:prstGeom>
        </p:spPr>
      </p:pic>
      <p:pic>
        <p:nvPicPr>
          <p:cNvPr id="34819" name="Content Placeholder 7" descr="A building with graffiti on the side of a fence&#10;&#10;Description generated with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609600"/>
            <a:ext cx="4038600" cy="2271713"/>
          </a:xfrm>
          <a:prstGeom prst="rect">
            <a:avLst/>
          </a:prstGeom>
        </p:spPr>
      </p:pic>
      <p:pic>
        <p:nvPicPr>
          <p:cNvPr id="34820" name="Picture 11" descr="A picture containing indoor, wall, kitchen, ceiling&#10;&#10;Description generated with very high confid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3429000"/>
            <a:ext cx="230346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91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down)">
                                      <p:cBhvr>
                                        <p:cTn id="7" dur="500"/>
                                        <p:tgtEl>
                                          <p:spTgt spid="3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wipe(down)">
                                      <p:cBhvr>
                                        <p:cTn id="12" dur="500"/>
                                        <p:tgtEl>
                                          <p:spTgt spid="348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wipe(down)">
                                      <p:cBhvr>
                                        <p:cTn id="1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274320" lvl="1">
              <a:buFont typeface="Wingdings" panose="05000000000000000000" pitchFamily="2" charset="2"/>
              <a:buChar char="v"/>
            </a:pPr>
            <a:r>
              <a:rPr lang="en-US" sz="2400" dirty="0" smtClean="0"/>
              <a:t>This time I didn’t have to set up a temporary office for the Bear Creek folks by myself </a:t>
            </a:r>
            <a:r>
              <a:rPr lang="en-US" sz="2400" dirty="0" err="1" smtClean="0"/>
              <a:t>‘cause</a:t>
            </a:r>
            <a:r>
              <a:rPr lang="en-US" sz="2400" dirty="0" smtClean="0"/>
              <a:t> I had a Katie!</a:t>
            </a:r>
          </a:p>
          <a:p>
            <a:pPr>
              <a:buFont typeface="Wingdings" panose="05000000000000000000" pitchFamily="2" charset="2"/>
              <a:buChar char="v"/>
            </a:pPr>
            <a:r>
              <a:rPr lang="en-US" dirty="0" smtClean="0"/>
              <a:t>The </a:t>
            </a:r>
            <a:r>
              <a:rPr lang="en-US" dirty="0" smtClean="0"/>
              <a:t>building was the Northwest Houston campus of Prairie View A&amp;M University (not TAMU</a:t>
            </a:r>
            <a:r>
              <a:rPr lang="en-US" dirty="0" smtClean="0"/>
              <a:t>)</a:t>
            </a:r>
          </a:p>
          <a:p>
            <a:pPr lvl="1">
              <a:buFont typeface="Wingdings" panose="05000000000000000000" pitchFamily="2" charset="2"/>
              <a:buChar char="v"/>
            </a:pPr>
            <a:r>
              <a:rPr lang="en-US" dirty="0"/>
              <a:t>After talking with Katie on the phone, I emailed Ashwani to get more info on what network stuff might be available for the Bear Creek folks </a:t>
            </a:r>
            <a:r>
              <a:rPr lang="en-US" dirty="0" smtClean="0"/>
              <a:t>there</a:t>
            </a:r>
            <a:endParaRPr lang="en-US" dirty="0" smtClean="0"/>
          </a:p>
          <a:p>
            <a:pPr>
              <a:buFont typeface="Wingdings" panose="05000000000000000000" pitchFamily="2" charset="2"/>
              <a:buChar char="v"/>
            </a:pPr>
            <a:r>
              <a:rPr lang="en-US" dirty="0" smtClean="0"/>
              <a:t>Bear Creek folks were given 1 room, a reception area, &amp; 1 tiny office (the CED &amp; the Office </a:t>
            </a:r>
            <a:r>
              <a:rPr lang="en-US" dirty="0" err="1" smtClean="0"/>
              <a:t>Mgr</a:t>
            </a:r>
            <a:r>
              <a:rPr lang="en-US" dirty="0" smtClean="0"/>
              <a:t> would share)</a:t>
            </a:r>
          </a:p>
          <a:p>
            <a:pPr>
              <a:buFont typeface="Wingdings" panose="05000000000000000000" pitchFamily="2" charset="2"/>
              <a:buChar char="v"/>
            </a:pPr>
            <a:endParaRPr lang="en-US" dirty="0"/>
          </a:p>
        </p:txBody>
      </p:sp>
      <p:sp>
        <p:nvSpPr>
          <p:cNvPr id="3" name="Title 2"/>
          <p:cNvSpPr>
            <a:spLocks noGrp="1"/>
          </p:cNvSpPr>
          <p:nvPr>
            <p:ph type="title"/>
          </p:nvPr>
        </p:nvSpPr>
        <p:spPr/>
        <p:txBody>
          <a:bodyPr>
            <a:normAutofit fontScale="90000"/>
          </a:bodyPr>
          <a:lstStyle/>
          <a:p>
            <a:r>
              <a:rPr lang="en-US" dirty="0" smtClean="0"/>
              <a:t>3</a:t>
            </a:r>
            <a:r>
              <a:rPr lang="en-US" baseline="30000" dirty="0" smtClean="0"/>
              <a:t>rd</a:t>
            </a:r>
            <a:r>
              <a:rPr lang="en-US" dirty="0" smtClean="0"/>
              <a:t> Temporary Location: </a:t>
            </a:r>
            <a:br>
              <a:rPr lang="en-US" dirty="0" smtClean="0"/>
            </a:br>
            <a:r>
              <a:rPr lang="en-US" dirty="0" smtClean="0"/>
              <a:t>NW Houston PVAMU Campus</a:t>
            </a:r>
            <a:endParaRPr lang="en-US" dirty="0"/>
          </a:p>
        </p:txBody>
      </p:sp>
    </p:spTree>
    <p:extLst>
      <p:ext uri="{BB962C8B-B14F-4D97-AF65-F5344CB8AC3E}">
        <p14:creationId xmlns:p14="http://schemas.microsoft.com/office/powerpoint/2010/main" val="308463053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April 18</a:t>
            </a:r>
            <a:r>
              <a:rPr lang="en-US" baseline="30000" dirty="0" smtClean="0"/>
              <a:t>th</a:t>
            </a:r>
            <a:r>
              <a:rPr lang="en-US" dirty="0" smtClean="0"/>
              <a:t> – I sent a mass e-mail to check on my all my Greater Houston-area county offices (22 of them) </a:t>
            </a:r>
          </a:p>
          <a:p>
            <a:pPr>
              <a:buFont typeface="Wingdings" panose="05000000000000000000" pitchFamily="2" charset="2"/>
              <a:buChar char="v"/>
            </a:pPr>
            <a:r>
              <a:rPr lang="en-US" dirty="0" smtClean="0"/>
              <a:t>April 19</a:t>
            </a:r>
            <a:r>
              <a:rPr lang="en-US" baseline="30000" dirty="0" smtClean="0"/>
              <a:t>th</a:t>
            </a:r>
            <a:r>
              <a:rPr lang="en-US" dirty="0" smtClean="0"/>
              <a:t> – Allen Malone, the Harris County Extension Director, </a:t>
            </a:r>
            <a:r>
              <a:rPr lang="en-US" dirty="0" smtClean="0"/>
              <a:t>told me </a:t>
            </a:r>
            <a:r>
              <a:rPr lang="en-US" dirty="0" smtClean="0"/>
              <a:t>the Bear Creek office was in danger of flooding (water was rising 18 inches every half hour by the afternoon), so I sent another mass e-mail to gather loaner laptops from my other 41 counties to help Harris County…only 4 counties responded…</a:t>
            </a:r>
          </a:p>
        </p:txBody>
      </p:sp>
      <p:sp>
        <p:nvSpPr>
          <p:cNvPr id="3" name="Title 2"/>
          <p:cNvSpPr>
            <a:spLocks noGrp="1"/>
          </p:cNvSpPr>
          <p:nvPr>
            <p:ph type="title"/>
          </p:nvPr>
        </p:nvSpPr>
        <p:spPr/>
        <p:txBody>
          <a:bodyPr/>
          <a:lstStyle/>
          <a:p>
            <a:r>
              <a:rPr lang="en-US" dirty="0" smtClean="0"/>
              <a:t>Tax Day Flood Timeline</a:t>
            </a:r>
            <a:endParaRPr lang="en-US" dirty="0"/>
          </a:p>
        </p:txBody>
      </p:sp>
    </p:spTree>
    <p:extLst>
      <p:ext uri="{BB962C8B-B14F-4D97-AF65-F5344CB8AC3E}">
        <p14:creationId xmlns:p14="http://schemas.microsoft.com/office/powerpoint/2010/main" val="370601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Their “office furniture” consisted of tables and chairs in the classroom most of them were in</a:t>
            </a:r>
          </a:p>
          <a:p>
            <a:pPr>
              <a:buFont typeface="Wingdings" panose="05000000000000000000" pitchFamily="2" charset="2"/>
              <a:buChar char="v"/>
            </a:pPr>
            <a:r>
              <a:rPr lang="en-US" dirty="0" smtClean="0"/>
              <a:t>Everybody had their desktops but the tables adjoined each other in an inner “U” and an outer “U” with the print room guy squished next to the network printer</a:t>
            </a:r>
          </a:p>
          <a:p>
            <a:pPr>
              <a:buFont typeface="Wingdings" panose="05000000000000000000" pitchFamily="2" charset="2"/>
              <a:buChar char="v"/>
            </a:pPr>
            <a:r>
              <a:rPr lang="en-US" dirty="0" smtClean="0"/>
              <a:t>Only 3 phones were set up in the main room, 1 was set up in the reception area next door, and 2 in the tiny office just off the reception area that served 4 offices</a:t>
            </a:r>
            <a:endParaRPr lang="en-US" dirty="0"/>
          </a:p>
        </p:txBody>
      </p:sp>
      <p:sp>
        <p:nvSpPr>
          <p:cNvPr id="3" name="Title 2"/>
          <p:cNvSpPr>
            <a:spLocks noGrp="1"/>
          </p:cNvSpPr>
          <p:nvPr>
            <p:ph type="title"/>
          </p:nvPr>
        </p:nvSpPr>
        <p:spPr/>
        <p:txBody>
          <a:bodyPr>
            <a:normAutofit fontScale="90000"/>
          </a:bodyPr>
          <a:lstStyle/>
          <a:p>
            <a:r>
              <a:rPr lang="en-US" dirty="0" smtClean="0"/>
              <a:t>NW Houston Campus of PVAMU </a:t>
            </a:r>
            <a:br>
              <a:rPr lang="en-US" dirty="0" smtClean="0"/>
            </a:br>
            <a:r>
              <a:rPr lang="en-US" dirty="0" smtClean="0"/>
              <a:t>from a staff perspective</a:t>
            </a:r>
            <a:endParaRPr lang="en-US" dirty="0"/>
          </a:p>
        </p:txBody>
      </p:sp>
    </p:spTree>
    <p:extLst>
      <p:ext uri="{BB962C8B-B14F-4D97-AF65-F5344CB8AC3E}">
        <p14:creationId xmlns:p14="http://schemas.microsoft.com/office/powerpoint/2010/main" val="516148994"/>
      </p:ext>
    </p:extLst>
  </p:cSld>
  <p:clrMapOvr>
    <a:masterClrMapping/>
  </p:clrMapOvr>
  <p:transition spd="slow">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Katie &amp; I had no control over the networks other than helping the PVAMU IT folks duct-tape down their Ethernet lines all over the carpet &amp; the tables in the main room from their 2 24-port network switch boxes</a:t>
            </a:r>
          </a:p>
          <a:p>
            <a:pPr>
              <a:buFont typeface="Wingdings" panose="05000000000000000000" pitchFamily="2" charset="2"/>
              <a:buChar char="v"/>
            </a:pPr>
            <a:r>
              <a:rPr lang="en-US" dirty="0" smtClean="0"/>
              <a:t>The PVAMU IT folks decided a smaller network switch box would serve the reception area &amp; a splitter would serve the tiny office—luckily everything was DHCP</a:t>
            </a:r>
          </a:p>
          <a:p>
            <a:pPr>
              <a:buFont typeface="Wingdings" panose="05000000000000000000" pitchFamily="2" charset="2"/>
              <a:buChar char="v"/>
            </a:pPr>
            <a:r>
              <a:rPr lang="en-US" dirty="0" err="1" smtClean="0"/>
              <a:t>AgDrive</a:t>
            </a:r>
            <a:r>
              <a:rPr lang="en-US" dirty="0" smtClean="0"/>
              <a:t> back in service again!</a:t>
            </a:r>
            <a:endParaRPr lang="en-US" dirty="0"/>
          </a:p>
        </p:txBody>
      </p:sp>
      <p:sp>
        <p:nvSpPr>
          <p:cNvPr id="3" name="Title 2"/>
          <p:cNvSpPr>
            <a:spLocks noGrp="1"/>
          </p:cNvSpPr>
          <p:nvPr>
            <p:ph type="title"/>
          </p:nvPr>
        </p:nvSpPr>
        <p:spPr/>
        <p:txBody>
          <a:bodyPr>
            <a:normAutofit fontScale="90000"/>
          </a:bodyPr>
          <a:lstStyle/>
          <a:p>
            <a:r>
              <a:rPr lang="en-US" dirty="0" smtClean="0"/>
              <a:t>NW Houston Campus of PVAMU</a:t>
            </a:r>
            <a:br>
              <a:rPr lang="en-US" dirty="0" smtClean="0"/>
            </a:br>
            <a:r>
              <a:rPr lang="en-US" dirty="0" smtClean="0"/>
              <a:t>from an IT perspective</a:t>
            </a:r>
            <a:endParaRPr lang="en-US" dirty="0"/>
          </a:p>
        </p:txBody>
      </p:sp>
    </p:spTree>
    <p:extLst>
      <p:ext uri="{BB962C8B-B14F-4D97-AF65-F5344CB8AC3E}">
        <p14:creationId xmlns:p14="http://schemas.microsoft.com/office/powerpoint/2010/main" val="23105409"/>
      </p:ext>
    </p:extLst>
  </p:cSld>
  <p:clrMapOvr>
    <a:masterClrMapping/>
  </p:clrMapOvr>
  <p:transition spd="slow">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Sept 11</a:t>
            </a:r>
            <a:r>
              <a:rPr lang="en-US" baseline="30000" dirty="0" smtClean="0"/>
              <a:t>th</a:t>
            </a:r>
            <a:r>
              <a:rPr lang="en-US" dirty="0" smtClean="0"/>
              <a:t>-12</a:t>
            </a:r>
            <a:r>
              <a:rPr lang="en-US" baseline="30000" dirty="0" smtClean="0"/>
              <a:t>th</a:t>
            </a:r>
            <a:r>
              <a:rPr lang="en-US" dirty="0" smtClean="0"/>
              <a:t> – Katie &amp; I tried to coordinate network setup with our PVAMU IT contact &amp; his co-workers </a:t>
            </a:r>
          </a:p>
          <a:p>
            <a:pPr>
              <a:buFont typeface="Wingdings" panose="05000000000000000000" pitchFamily="2" charset="2"/>
              <a:buChar char="v"/>
            </a:pPr>
            <a:r>
              <a:rPr lang="en-US" dirty="0"/>
              <a:t>Sept 13</a:t>
            </a:r>
            <a:r>
              <a:rPr lang="en-US" baseline="30000" dirty="0"/>
              <a:t>th</a:t>
            </a:r>
            <a:r>
              <a:rPr lang="en-US" dirty="0"/>
              <a:t>-15</a:t>
            </a:r>
            <a:r>
              <a:rPr lang="en-US" baseline="30000" dirty="0"/>
              <a:t>th</a:t>
            </a:r>
            <a:r>
              <a:rPr lang="en-US" dirty="0"/>
              <a:t> – I helped Katie with move-in &amp; setup of the Bear Creek folks at their new temporary </a:t>
            </a:r>
            <a:r>
              <a:rPr lang="en-US" dirty="0" smtClean="0"/>
              <a:t>location</a:t>
            </a:r>
          </a:p>
          <a:p>
            <a:pPr>
              <a:buFont typeface="Wingdings" panose="05000000000000000000" pitchFamily="2" charset="2"/>
              <a:buChar char="v"/>
            </a:pPr>
            <a:r>
              <a:rPr lang="en-US" dirty="0" smtClean="0"/>
              <a:t>Sept 18</a:t>
            </a:r>
            <a:r>
              <a:rPr lang="en-US" baseline="30000" dirty="0" smtClean="0"/>
              <a:t>th</a:t>
            </a:r>
            <a:r>
              <a:rPr lang="en-US" dirty="0" smtClean="0"/>
              <a:t> – Katie &amp; I discussed me NOT going back to the temp location till the PVAMU network folks finished working on the phone setup (they had to configure the phones to pick up Bear Creek numbers)</a:t>
            </a:r>
            <a:endParaRPr lang="en-US" dirty="0"/>
          </a:p>
        </p:txBody>
      </p:sp>
      <p:sp>
        <p:nvSpPr>
          <p:cNvPr id="3" name="Title 2"/>
          <p:cNvSpPr>
            <a:spLocks noGrp="1"/>
          </p:cNvSpPr>
          <p:nvPr>
            <p:ph type="title"/>
          </p:nvPr>
        </p:nvSpPr>
        <p:spPr/>
        <p:txBody>
          <a:bodyPr>
            <a:normAutofit fontScale="90000"/>
          </a:bodyPr>
          <a:lstStyle/>
          <a:p>
            <a:r>
              <a:rPr lang="en-US" dirty="0" smtClean="0"/>
              <a:t>NW Houston PVAMU Campus</a:t>
            </a:r>
            <a:br>
              <a:rPr lang="en-US" dirty="0" smtClean="0"/>
            </a:br>
            <a:r>
              <a:rPr lang="en-US" dirty="0" smtClean="0"/>
              <a:t>Timeline </a:t>
            </a:r>
            <a:br>
              <a:rPr lang="en-US" dirty="0" smtClean="0"/>
            </a:br>
            <a:r>
              <a:rPr lang="en-US" dirty="0" smtClean="0"/>
              <a:t>(before &amp; after trip 1)</a:t>
            </a:r>
            <a:endParaRPr lang="en-US" dirty="0"/>
          </a:p>
        </p:txBody>
      </p:sp>
    </p:spTree>
    <p:extLst>
      <p:ext uri="{BB962C8B-B14F-4D97-AF65-F5344CB8AC3E}">
        <p14:creationId xmlns:p14="http://schemas.microsoft.com/office/powerpoint/2010/main" val="1393115193"/>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Sept 21</a:t>
            </a:r>
            <a:r>
              <a:rPr lang="en-US" baseline="30000" dirty="0" smtClean="0"/>
              <a:t>st</a:t>
            </a:r>
            <a:r>
              <a:rPr lang="en-US" dirty="0" smtClean="0"/>
              <a:t>-22</a:t>
            </a:r>
            <a:r>
              <a:rPr lang="en-US" baseline="30000" dirty="0" smtClean="0"/>
              <a:t>nd</a:t>
            </a:r>
            <a:r>
              <a:rPr lang="en-US" dirty="0" smtClean="0"/>
              <a:t> – Katie &amp; I discussed what equipment was lost due to Harvey</a:t>
            </a:r>
          </a:p>
          <a:p>
            <a:pPr lvl="1">
              <a:buFont typeface="Wingdings" panose="05000000000000000000" pitchFamily="2" charset="2"/>
              <a:buChar char="v"/>
            </a:pPr>
            <a:r>
              <a:rPr lang="en-US" dirty="0" smtClean="0"/>
              <a:t>The </a:t>
            </a:r>
            <a:r>
              <a:rPr lang="en-US" dirty="0" smtClean="0"/>
              <a:t>Entomology Agent lost </a:t>
            </a:r>
            <a:r>
              <a:rPr lang="en-US" dirty="0" smtClean="0"/>
              <a:t>almost all </a:t>
            </a:r>
            <a:r>
              <a:rPr lang="en-US" dirty="0" smtClean="0"/>
              <a:t>his </a:t>
            </a:r>
            <a:r>
              <a:rPr lang="en-US" dirty="0" smtClean="0"/>
              <a:t>equipment except his laptop &amp; microscopes that he had with him</a:t>
            </a:r>
            <a:endParaRPr lang="en-US" dirty="0" smtClean="0"/>
          </a:p>
          <a:p>
            <a:pPr lvl="2">
              <a:buFont typeface="Wingdings" panose="05000000000000000000" pitchFamily="2" charset="2"/>
              <a:buChar char="v"/>
            </a:pPr>
            <a:r>
              <a:rPr lang="en-US" dirty="0" smtClean="0"/>
              <a:t>he had been at </a:t>
            </a:r>
            <a:r>
              <a:rPr lang="en-US" dirty="0" smtClean="0"/>
              <a:t>a conference </a:t>
            </a:r>
            <a:r>
              <a:rPr lang="en-US" dirty="0" smtClean="0"/>
              <a:t>&amp; </a:t>
            </a:r>
            <a:r>
              <a:rPr lang="en-US" dirty="0" smtClean="0"/>
              <a:t>was not able to save his </a:t>
            </a:r>
            <a:r>
              <a:rPr lang="en-US" dirty="0" smtClean="0"/>
              <a:t>other </a:t>
            </a:r>
            <a:r>
              <a:rPr lang="en-US" dirty="0" smtClean="0"/>
              <a:t>laptop, </a:t>
            </a:r>
            <a:r>
              <a:rPr lang="en-US" dirty="0" smtClean="0"/>
              <a:t>desktop</a:t>
            </a:r>
            <a:r>
              <a:rPr lang="en-US" dirty="0" smtClean="0"/>
              <a:t>, </a:t>
            </a:r>
            <a:r>
              <a:rPr lang="en-US" dirty="0" smtClean="0"/>
              <a:t>monitor</a:t>
            </a:r>
            <a:r>
              <a:rPr lang="en-US" dirty="0" smtClean="0"/>
              <a:t>, </a:t>
            </a:r>
            <a:r>
              <a:rPr lang="en-US" dirty="0" smtClean="0"/>
              <a:t>&amp; printer</a:t>
            </a:r>
            <a:endParaRPr lang="en-US" dirty="0" smtClean="0"/>
          </a:p>
          <a:p>
            <a:pPr lvl="1">
              <a:buFont typeface="Wingdings" panose="05000000000000000000" pitchFamily="2" charset="2"/>
              <a:buChar char="v"/>
            </a:pPr>
            <a:r>
              <a:rPr lang="en-US" dirty="0" smtClean="0"/>
              <a:t>The vacant Ag/NR Agent position </a:t>
            </a:r>
            <a:r>
              <a:rPr lang="en-US" dirty="0" smtClean="0"/>
              <a:t>lost EVERYTHING</a:t>
            </a:r>
          </a:p>
          <a:p>
            <a:pPr lvl="2">
              <a:buFont typeface="Wingdings" panose="05000000000000000000" pitchFamily="2" charset="2"/>
              <a:buChar char="v"/>
            </a:pPr>
            <a:r>
              <a:rPr lang="en-US" dirty="0" smtClean="0"/>
              <a:t>1 laptop on a docking station with a monitor</a:t>
            </a:r>
          </a:p>
          <a:p>
            <a:pPr lvl="2">
              <a:buFont typeface="Wingdings" panose="05000000000000000000" pitchFamily="2" charset="2"/>
              <a:buChar char="v"/>
            </a:pPr>
            <a:r>
              <a:rPr lang="en-US" dirty="0" smtClean="0"/>
              <a:t>2 laptops &amp; 2 projectors locked in a storage closet  </a:t>
            </a:r>
            <a:endParaRPr lang="en-US" dirty="0"/>
          </a:p>
        </p:txBody>
      </p:sp>
      <p:sp>
        <p:nvSpPr>
          <p:cNvPr id="3" name="Title 2"/>
          <p:cNvSpPr>
            <a:spLocks noGrp="1"/>
          </p:cNvSpPr>
          <p:nvPr>
            <p:ph type="title"/>
          </p:nvPr>
        </p:nvSpPr>
        <p:spPr/>
        <p:txBody>
          <a:bodyPr>
            <a:normAutofit fontScale="90000"/>
          </a:bodyPr>
          <a:lstStyle/>
          <a:p>
            <a:r>
              <a:rPr lang="en-US" dirty="0" smtClean="0"/>
              <a:t>NW Houston PVAMU Campus Timeline continued (remotely)</a:t>
            </a:r>
            <a:endParaRPr lang="en-US" dirty="0"/>
          </a:p>
        </p:txBody>
      </p:sp>
    </p:spTree>
    <p:extLst>
      <p:ext uri="{BB962C8B-B14F-4D97-AF65-F5344CB8AC3E}">
        <p14:creationId xmlns:p14="http://schemas.microsoft.com/office/powerpoint/2010/main" val="34202998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74320" lvl="1">
              <a:buFont typeface="Wingdings" panose="05000000000000000000" pitchFamily="2" charset="2"/>
              <a:buChar char="v"/>
            </a:pPr>
            <a:r>
              <a:rPr lang="en-US" sz="2400" dirty="0" smtClean="0"/>
              <a:t>Sept 26</a:t>
            </a:r>
            <a:r>
              <a:rPr lang="en-US" sz="2400" baseline="30000" dirty="0" smtClean="0"/>
              <a:t>th</a:t>
            </a:r>
            <a:r>
              <a:rPr lang="en-US" sz="2400" dirty="0" smtClean="0"/>
              <a:t>-28</a:t>
            </a:r>
            <a:r>
              <a:rPr lang="en-US" sz="2400" baseline="30000" dirty="0" smtClean="0"/>
              <a:t>th</a:t>
            </a:r>
            <a:r>
              <a:rPr lang="en-US" sz="2400" dirty="0" smtClean="0"/>
              <a:t> – Katie &amp; I finally got the list of static IP addresses from the PVAMU IT folks so we set up 4 </a:t>
            </a:r>
            <a:r>
              <a:rPr lang="en-US" sz="2400" dirty="0"/>
              <a:t>network printers </a:t>
            </a:r>
            <a:r>
              <a:rPr lang="en-US" sz="2400" dirty="0" smtClean="0"/>
              <a:t>then </a:t>
            </a:r>
            <a:r>
              <a:rPr lang="en-US" sz="2400" dirty="0"/>
              <a:t>started hooking Bear Creek folks up to them</a:t>
            </a:r>
          </a:p>
          <a:p>
            <a:pPr lvl="1">
              <a:buFont typeface="Wingdings" panose="05000000000000000000" pitchFamily="2" charset="2"/>
              <a:buChar char="v"/>
            </a:pPr>
            <a:r>
              <a:rPr lang="en-US" dirty="0" smtClean="0"/>
              <a:t>Hooked 20 </a:t>
            </a:r>
            <a:r>
              <a:rPr lang="en-US" dirty="0"/>
              <a:t>of them up to the Xerox network </a:t>
            </a:r>
            <a:r>
              <a:rPr lang="en-US" dirty="0" smtClean="0"/>
              <a:t>printer</a:t>
            </a:r>
          </a:p>
          <a:p>
            <a:pPr lvl="1">
              <a:buFont typeface="Wingdings" panose="05000000000000000000" pitchFamily="2" charset="2"/>
              <a:buChar char="v"/>
            </a:pPr>
            <a:r>
              <a:rPr lang="en-US" dirty="0" smtClean="0"/>
              <a:t>Hooked some </a:t>
            </a:r>
            <a:r>
              <a:rPr lang="en-US" dirty="0"/>
              <a:t>up to </a:t>
            </a:r>
            <a:r>
              <a:rPr lang="en-US" dirty="0" smtClean="0"/>
              <a:t>a color printer &amp; a few to Katie’s printer in the reception area (the tiny office had 2 local printers so the CED &amp; Office </a:t>
            </a:r>
            <a:r>
              <a:rPr lang="en-US" dirty="0" err="1" smtClean="0"/>
              <a:t>Mgr</a:t>
            </a:r>
            <a:r>
              <a:rPr lang="en-US" dirty="0" smtClean="0"/>
              <a:t> could print privately)</a:t>
            </a:r>
            <a:endParaRPr lang="en-US" dirty="0"/>
          </a:p>
          <a:p>
            <a:pPr marL="274320" lvl="1">
              <a:buFont typeface="Wingdings" panose="05000000000000000000" pitchFamily="2" charset="2"/>
              <a:buChar char="v"/>
            </a:pPr>
            <a:endParaRPr lang="en-US" dirty="0" smtClean="0"/>
          </a:p>
        </p:txBody>
      </p:sp>
      <p:sp>
        <p:nvSpPr>
          <p:cNvPr id="3" name="Title 2"/>
          <p:cNvSpPr>
            <a:spLocks noGrp="1"/>
          </p:cNvSpPr>
          <p:nvPr>
            <p:ph type="title"/>
          </p:nvPr>
        </p:nvSpPr>
        <p:spPr/>
        <p:txBody>
          <a:bodyPr>
            <a:normAutofit fontScale="90000"/>
          </a:bodyPr>
          <a:lstStyle/>
          <a:p>
            <a:r>
              <a:rPr lang="en-US" dirty="0" smtClean="0"/>
              <a:t>NW Houston PVAMU Campus Timeline continued</a:t>
            </a:r>
            <a:br>
              <a:rPr lang="en-US" dirty="0" smtClean="0"/>
            </a:br>
            <a:r>
              <a:rPr lang="en-US" dirty="0" smtClean="0"/>
              <a:t>(on trip 2)</a:t>
            </a:r>
            <a:endParaRPr lang="en-US" dirty="0"/>
          </a:p>
        </p:txBody>
      </p:sp>
    </p:spTree>
    <p:extLst>
      <p:ext uri="{BB962C8B-B14F-4D97-AF65-F5344CB8AC3E}">
        <p14:creationId xmlns:p14="http://schemas.microsoft.com/office/powerpoint/2010/main" val="2378525352"/>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Font typeface="Wingdings" panose="05000000000000000000" pitchFamily="2" charset="2"/>
              <a:buChar char="v"/>
            </a:pPr>
            <a:r>
              <a:rPr lang="en-US" dirty="0" smtClean="0"/>
              <a:t>Nov 29</a:t>
            </a:r>
            <a:r>
              <a:rPr lang="en-US" baseline="30000" dirty="0" smtClean="0"/>
              <a:t>th</a:t>
            </a:r>
            <a:r>
              <a:rPr lang="en-US" dirty="0" smtClean="0"/>
              <a:t> – Katie &amp; I toured the old Bear Creek building with the other Bear Creek folks for just a few hours</a:t>
            </a:r>
          </a:p>
          <a:p>
            <a:pPr lvl="1">
              <a:buFont typeface="Wingdings" panose="05000000000000000000" pitchFamily="2" charset="2"/>
              <a:buChar char="v"/>
            </a:pPr>
            <a:r>
              <a:rPr lang="en-US" dirty="0" smtClean="0"/>
              <a:t>Power had not (&amp; would not ever!) be restored so we all used flashlights and headlamps</a:t>
            </a:r>
          </a:p>
          <a:p>
            <a:pPr lvl="1">
              <a:buFont typeface="Wingdings" panose="05000000000000000000" pitchFamily="2" charset="2"/>
              <a:buChar char="v"/>
            </a:pPr>
            <a:r>
              <a:rPr lang="en-US" dirty="0" smtClean="0"/>
              <a:t>Mold &amp; mud was everywhere so we all wore boots, masks, gloves, &amp; I wore my dad’s old coveralls</a:t>
            </a:r>
          </a:p>
          <a:p>
            <a:pPr lvl="1">
              <a:buFont typeface="Wingdings" panose="05000000000000000000" pitchFamily="2" charset="2"/>
              <a:buChar char="v"/>
            </a:pPr>
            <a:r>
              <a:rPr lang="en-US" dirty="0" smtClean="0"/>
              <a:t>Katie &amp; I were able to salvage </a:t>
            </a:r>
            <a:r>
              <a:rPr lang="en-US" dirty="0" smtClean="0"/>
              <a:t>3 </a:t>
            </a:r>
            <a:r>
              <a:rPr lang="en-US" dirty="0" smtClean="0"/>
              <a:t>laptops that had been locked inside a Pelican case on a top shelf in the server room—the case had floated off the shelf &amp; was on the floor but the laptops were unharmed!</a:t>
            </a:r>
          </a:p>
          <a:p>
            <a:pPr lvl="1">
              <a:buFont typeface="Wingdings" panose="05000000000000000000" pitchFamily="2" charset="2"/>
              <a:buChar char="v"/>
            </a:pPr>
            <a:endParaRPr lang="en-US" dirty="0"/>
          </a:p>
        </p:txBody>
      </p:sp>
      <p:sp>
        <p:nvSpPr>
          <p:cNvPr id="3" name="Title 2"/>
          <p:cNvSpPr>
            <a:spLocks noGrp="1"/>
          </p:cNvSpPr>
          <p:nvPr>
            <p:ph type="title"/>
          </p:nvPr>
        </p:nvSpPr>
        <p:spPr/>
        <p:txBody>
          <a:bodyPr>
            <a:normAutofit fontScale="90000"/>
          </a:bodyPr>
          <a:lstStyle/>
          <a:p>
            <a:r>
              <a:rPr lang="en-US" dirty="0"/>
              <a:t>NW Houston PVAMU Campus Timeline continued</a:t>
            </a:r>
            <a:br>
              <a:rPr lang="en-US" dirty="0"/>
            </a:br>
            <a:r>
              <a:rPr lang="en-US" dirty="0"/>
              <a:t>(on trip </a:t>
            </a:r>
            <a:r>
              <a:rPr lang="en-US" dirty="0" smtClean="0"/>
              <a:t>3)</a:t>
            </a:r>
            <a:endParaRPr lang="en-US" dirty="0"/>
          </a:p>
        </p:txBody>
      </p:sp>
    </p:spTree>
    <p:extLst>
      <p:ext uri="{BB962C8B-B14F-4D97-AF65-F5344CB8AC3E}">
        <p14:creationId xmlns:p14="http://schemas.microsoft.com/office/powerpoint/2010/main" val="3371190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Packed in like sardines!</a:t>
            </a:r>
            <a:endParaRPr lang="en-US" dirty="0"/>
          </a:p>
        </p:txBody>
      </p:sp>
      <p:sp>
        <p:nvSpPr>
          <p:cNvPr id="5" name="Text Placeholder 4"/>
          <p:cNvSpPr>
            <a:spLocks noGrp="1"/>
          </p:cNvSpPr>
          <p:nvPr>
            <p:ph type="body" idx="1"/>
          </p:nvPr>
        </p:nvSpPr>
        <p:spPr/>
        <p:txBody>
          <a:bodyPr/>
          <a:lstStyle/>
          <a:p>
            <a:r>
              <a:rPr lang="en-US" dirty="0" smtClean="0"/>
              <a:t>As of today, the Bear Creek folks are still at that 3</a:t>
            </a:r>
            <a:r>
              <a:rPr lang="en-US" baseline="30000" dirty="0" smtClean="0"/>
              <a:t>rd</a:t>
            </a:r>
            <a:r>
              <a:rPr lang="en-US" dirty="0" smtClean="0"/>
              <a:t> temporary office</a:t>
            </a:r>
            <a:endParaRPr lang="en-US" dirty="0"/>
          </a:p>
        </p:txBody>
      </p:sp>
    </p:spTree>
    <p:extLst>
      <p:ext uri="{BB962C8B-B14F-4D97-AF65-F5344CB8AC3E}">
        <p14:creationId xmlns:p14="http://schemas.microsoft.com/office/powerpoint/2010/main" val="271064791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524000"/>
            <a:ext cx="5193066" cy="4853285"/>
          </a:xfrm>
          <a:prstGeom prst="rect">
            <a:avLst/>
          </a:prstGeom>
        </p:spPr>
      </p:pic>
    </p:spTree>
    <p:extLst>
      <p:ext uri="{BB962C8B-B14F-4D97-AF65-F5344CB8AC3E}">
        <p14:creationId xmlns:p14="http://schemas.microsoft.com/office/powerpoint/2010/main" val="1361187938"/>
      </p:ext>
    </p:extLst>
  </p:cSld>
  <p:clrMapOvr>
    <a:masterClrMapping/>
  </p:clrMapOvr>
  <mc:AlternateContent xmlns:mc="http://schemas.openxmlformats.org/markup-compatibility/2006">
    <mc:Choice xmlns:p14="http://schemas.microsoft.com/office/powerpoint/2010/main" Requires="p14">
      <p:transition spd="slow" p14:dur="1500">
        <p:dissolve/>
      </p:transition>
    </mc:Choice>
    <mc:Fallback>
      <p:transition spd="slow">
        <p:dissolv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5843" name="Content Placeholder 5" descr="A group of people in a room&#10;&#10;Description generated with high confiden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25475" y="1600200"/>
            <a:ext cx="3578225" cy="2682875"/>
          </a:xfrm>
          <a:prstGeom prst="rect">
            <a:avLst/>
          </a:prstGeom>
        </p:spPr>
      </p:pic>
      <p:pic>
        <p:nvPicPr>
          <p:cNvPr id="35844" name="Content Placeholder 7" descr="A room full of people&#10;&#10;Description generated with very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956175" y="1600200"/>
            <a:ext cx="3578225" cy="2682875"/>
          </a:xfrm>
          <a:prstGeom prst="rect">
            <a:avLst/>
          </a:prstGeom>
        </p:spPr>
      </p:pic>
    </p:spTree>
    <p:extLst>
      <p:ext uri="{BB962C8B-B14F-4D97-AF65-F5344CB8AC3E}">
        <p14:creationId xmlns:p14="http://schemas.microsoft.com/office/powerpoint/2010/main" val="4980968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ircle(in)">
                                      <p:cBhvr>
                                        <p:cTn id="7" dur="2000"/>
                                        <p:tgtEl>
                                          <p:spTgt spid="35843"/>
                                        </p:tgtEl>
                                      </p:cBhvr>
                                    </p:animEffect>
                                  </p:childTnLst>
                                </p:cTn>
                              </p:par>
                              <p:par>
                                <p:cTn id="8" presetID="6" presetClass="entr" presetSubtype="16" fill="hold" nodeType="withEffect">
                                  <p:stCondLst>
                                    <p:cond delay="0"/>
                                  </p:stCondLst>
                                  <p:childTnLst>
                                    <p:set>
                                      <p:cBhvr>
                                        <p:cTn id="9" dur="1" fill="hold">
                                          <p:stCondLst>
                                            <p:cond delay="0"/>
                                          </p:stCondLst>
                                        </p:cTn>
                                        <p:tgtEl>
                                          <p:spTgt spid="35844"/>
                                        </p:tgtEl>
                                        <p:attrNameLst>
                                          <p:attrName>style.visibility</p:attrName>
                                        </p:attrNameLst>
                                      </p:cBhvr>
                                      <p:to>
                                        <p:strVal val="visible"/>
                                      </p:to>
                                    </p:set>
                                    <p:animEffect transition="in" filter="circle(in)">
                                      <p:cBhvr>
                                        <p:cTn id="10" dur="2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Where will they go next?</a:t>
            </a:r>
            <a:endParaRPr lang="en-US" dirty="0"/>
          </a:p>
        </p:txBody>
      </p:sp>
      <p:sp>
        <p:nvSpPr>
          <p:cNvPr id="3" name="Subtitle 2"/>
          <p:cNvSpPr>
            <a:spLocks noGrp="1"/>
          </p:cNvSpPr>
          <p:nvPr>
            <p:ph type="subTitle" idx="1"/>
          </p:nvPr>
        </p:nvSpPr>
        <p:spPr/>
        <p:txBody>
          <a:bodyPr/>
          <a:lstStyle/>
          <a:p>
            <a:r>
              <a:rPr lang="en-US" dirty="0" smtClean="0"/>
              <a:t>The Astrodome has been mentioned…</a:t>
            </a:r>
            <a:endParaRPr lang="en-US" dirty="0"/>
          </a:p>
        </p:txBody>
      </p:sp>
    </p:spTree>
    <p:extLst>
      <p:ext uri="{BB962C8B-B14F-4D97-AF65-F5344CB8AC3E}">
        <p14:creationId xmlns:p14="http://schemas.microsoft.com/office/powerpoint/2010/main" val="29136472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US" dirty="0" smtClean="0"/>
              <a:t>By the end of the day on the 19</a:t>
            </a:r>
            <a:r>
              <a:rPr lang="en-US" baseline="30000" dirty="0" smtClean="0"/>
              <a:t>th,</a:t>
            </a:r>
            <a:r>
              <a:rPr lang="en-US" dirty="0" smtClean="0"/>
              <a:t> the Harris Co. Office at Bear Creek had been completely saran-wrapped and sandbagged by the Army Corp of Engineers</a:t>
            </a:r>
          </a:p>
          <a:p>
            <a:pPr>
              <a:buFont typeface="Wingdings" panose="05000000000000000000" pitchFamily="2" charset="2"/>
              <a:buChar char="v"/>
            </a:pPr>
            <a:r>
              <a:rPr lang="en-US" dirty="0" smtClean="0"/>
              <a:t>But the water kept rising…(</a:t>
            </a:r>
            <a:r>
              <a:rPr lang="en-US" dirty="0" err="1" smtClean="0"/>
              <a:t>‘cause</a:t>
            </a:r>
            <a:r>
              <a:rPr lang="en-US" dirty="0" smtClean="0"/>
              <a:t> opening the floodgates on the </a:t>
            </a:r>
            <a:r>
              <a:rPr lang="en-US" dirty="0" err="1" smtClean="0"/>
              <a:t>Addicks</a:t>
            </a:r>
            <a:r>
              <a:rPr lang="en-US" dirty="0" smtClean="0"/>
              <a:t> Dam would’ve flooded downtown Houston by way of Buffalo Bayou)</a:t>
            </a:r>
          </a:p>
          <a:p>
            <a:pPr>
              <a:buFont typeface="Wingdings" panose="05000000000000000000" pitchFamily="2" charset="2"/>
              <a:buChar char="v"/>
            </a:pPr>
            <a:r>
              <a:rPr lang="en-US" dirty="0" smtClean="0"/>
              <a:t>3 feet of water did enter…and stayed…so the Harris County Bear Creek Office had to be eventually gutted!</a:t>
            </a:r>
          </a:p>
          <a:p>
            <a:pPr>
              <a:buFont typeface="Wingdings" panose="05000000000000000000" pitchFamily="2" charset="2"/>
              <a:buChar char="v"/>
            </a:pPr>
            <a:endParaRPr lang="en-US" dirty="0"/>
          </a:p>
        </p:txBody>
      </p:sp>
      <p:sp>
        <p:nvSpPr>
          <p:cNvPr id="3" name="Title 2"/>
          <p:cNvSpPr>
            <a:spLocks noGrp="1"/>
          </p:cNvSpPr>
          <p:nvPr>
            <p:ph type="title"/>
          </p:nvPr>
        </p:nvSpPr>
        <p:spPr/>
        <p:txBody>
          <a:bodyPr/>
          <a:lstStyle/>
          <a:p>
            <a:r>
              <a:rPr lang="en-US" dirty="0" smtClean="0"/>
              <a:t>Tax Day Flood Timeline continued</a:t>
            </a:r>
            <a:endParaRPr lang="en-US" dirty="0"/>
          </a:p>
        </p:txBody>
      </p:sp>
    </p:spTree>
    <p:extLst>
      <p:ext uri="{BB962C8B-B14F-4D97-AF65-F5344CB8AC3E}">
        <p14:creationId xmlns:p14="http://schemas.microsoft.com/office/powerpoint/2010/main" val="2673876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itle 4">
            <a:extLst>
              <a:ext uri="{FF2B5EF4-FFF2-40B4-BE49-F238E27FC236}">
                <a16:creationId xmlns:a16="http://schemas.microsoft.com/office/drawing/2014/main" xmlns="" id="{D2C3783A-1C23-484C-86CD-5C9F8EF4AF23}"/>
              </a:ext>
            </a:extLst>
          </p:cNvPr>
          <p:cNvSpPr>
            <a:spLocks noGrp="1" noChangeArrowheads="1"/>
          </p:cNvSpPr>
          <p:nvPr>
            <p:ph type="title"/>
          </p:nvPr>
        </p:nvSpPr>
        <p:spPr>
          <a:xfrm>
            <a:off x="685800" y="609600"/>
            <a:ext cx="7764463" cy="1325563"/>
          </a:xfrm>
        </p:spPr>
        <p:txBody>
          <a:bodyPr>
            <a:normAutofit/>
          </a:bodyPr>
          <a:lstStyle/>
          <a:p>
            <a:pPr fontAlgn="auto">
              <a:spcAft>
                <a:spcPts val="0"/>
              </a:spcAft>
              <a:defRPr/>
            </a:pPr>
            <a:r>
              <a:rPr lang="en-US" altLang="en-US" dirty="0">
                <a:solidFill>
                  <a:schemeClr val="bg1"/>
                </a:solidFill>
                <a:latin typeface="Candara" panose="020E0502030303020204" pitchFamily="34" charset="0"/>
              </a:rPr>
              <a:t>Tax Day Flood (April 17, 2016)</a:t>
            </a:r>
          </a:p>
        </p:txBody>
      </p:sp>
      <p:pic>
        <p:nvPicPr>
          <p:cNvPr id="5122" name="Content Placeholder 14" descr="Water next to a tree&#10;&#10;Description generated with high confidenc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00400"/>
            <a:ext cx="4038600" cy="2271712"/>
          </a:xfrm>
          <a:prstGeom prst="rect">
            <a:avLst/>
          </a:prstGeom>
        </p:spPr>
      </p:pic>
      <p:pic>
        <p:nvPicPr>
          <p:cNvPr id="5123" name="Content Placeholder 16" descr="A picture containing tree, outdoor, grass, ground&#10;&#10;Description generated with very high confidence"/>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200400"/>
            <a:ext cx="4038600" cy="2271712"/>
          </a:xfrm>
          <a:prstGeom prst="rect">
            <a:avLst/>
          </a:prstGeom>
        </p:spPr>
      </p:pic>
    </p:spTree>
    <p:extLst>
      <p:ext uri="{BB962C8B-B14F-4D97-AF65-F5344CB8AC3E}">
        <p14:creationId xmlns:p14="http://schemas.microsoft.com/office/powerpoint/2010/main" val="358805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randombar(horizontal)">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38515</TotalTime>
  <Words>3964</Words>
  <Application>Microsoft Office PowerPoint</Application>
  <PresentationFormat>On-screen Show (4:3)</PresentationFormat>
  <Paragraphs>232</Paragraphs>
  <Slides>79</Slides>
  <Notes>10</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Waveform</vt:lpstr>
      <vt:lpstr>Glug Glug…A County Office Under Water…Twice!!!</vt:lpstr>
      <vt:lpstr>The Harris County Office  at Bear Creek</vt:lpstr>
      <vt:lpstr>22,150  sq.  ft.  building</vt:lpstr>
      <vt:lpstr>A Portrait of the  Harris County Extension Office</vt:lpstr>
      <vt:lpstr>Where is the Extension Building located???</vt:lpstr>
      <vt:lpstr>Tax Day Flood</vt:lpstr>
      <vt:lpstr>Tax Day Flood Timeline</vt:lpstr>
      <vt:lpstr>Tax Day Flood Timeline continued</vt:lpstr>
      <vt:lpstr>Tax Day Flood (April 17, 2016)</vt:lpstr>
      <vt:lpstr>PowerPoint Presentation</vt:lpstr>
      <vt:lpstr>Tax Day Flood (April 17, 2016)</vt:lpstr>
      <vt:lpstr>Tax Day Flood (April 17, 2016)</vt:lpstr>
      <vt:lpstr>Tax Day Flood (April 17, 2016)</vt:lpstr>
      <vt:lpstr>Tax Day Flood (April 17, 2016)</vt:lpstr>
      <vt:lpstr>Tax Day Flood (April 17, 2016)</vt:lpstr>
      <vt:lpstr>Thanks to Steve…</vt:lpstr>
      <vt:lpstr>1st Temporary Location: Greenhouse Rd.</vt:lpstr>
      <vt:lpstr>Greenhouse Rd.  from a staff perspective</vt:lpstr>
      <vt:lpstr>Greenhouse Rd.  from an IT perspective</vt:lpstr>
      <vt:lpstr>Greenhouse Rd. Timeline</vt:lpstr>
      <vt:lpstr>Introduction to AgDrive for the Bear Creek folks</vt:lpstr>
      <vt:lpstr>Greenhouse Rd. Timeline continued (on trip 2)</vt:lpstr>
      <vt:lpstr>Greenhouse Rd. Timeline continued (on trip 3)</vt:lpstr>
      <vt:lpstr>Renovation Starts at Bear Creek</vt:lpstr>
      <vt:lpstr>PowerPoint Presentation</vt:lpstr>
      <vt:lpstr>2nd Temporary Location: Pech Rd. </vt:lpstr>
      <vt:lpstr>Pech Rd. from a staff perspective</vt:lpstr>
      <vt:lpstr>Pech Rd. from an IT perspective</vt:lpstr>
      <vt:lpstr>Pech Rd. from an IT perspective continued</vt:lpstr>
      <vt:lpstr>Pech Rd. Timeline</vt:lpstr>
      <vt:lpstr>Pech Rd. Timeline continued  (remotely and on trip 2)</vt:lpstr>
      <vt:lpstr>Pech Rd. Timeline continued  (on trip 3)</vt:lpstr>
      <vt:lpstr>Katie Kruszka was hired!!! &amp; I did a happy dance!!!</vt:lpstr>
      <vt:lpstr>Pech Rd. Timeline continued (remotely)</vt:lpstr>
      <vt:lpstr>Pech Rd. Timeline continued  (on trip 4)</vt:lpstr>
      <vt:lpstr>Pech Rd. Timeline continued (on trip 4 – part 2)</vt:lpstr>
      <vt:lpstr>Pech Rd. Timeline continued (on trip 4 – part 3)</vt:lpstr>
      <vt:lpstr>Pech Rd. Timeline continued (on trip 5 &amp; trip 6)</vt:lpstr>
      <vt:lpstr>PowerPoint Presentation</vt:lpstr>
      <vt:lpstr>BEAR CREEK</vt:lpstr>
      <vt:lpstr>Bear Creek Timeline (on trip 1 &amp; trip 2)</vt:lpstr>
      <vt:lpstr>Bear Creek Timeline (on trip 2 continued)</vt:lpstr>
      <vt:lpstr>Bear Creek Renovation DONE!!!</vt:lpstr>
      <vt:lpstr>PowerPoint Presentation</vt:lpstr>
      <vt:lpstr>PowerPoint Presentation</vt:lpstr>
      <vt:lpstr>PowerPoint Presentation</vt:lpstr>
      <vt:lpstr>PowerPoint Presentation</vt:lpstr>
      <vt:lpstr>Everybody back at BEAR CREEK again!!!</vt:lpstr>
      <vt:lpstr>Bear Creek Timeline continued (on trip 3 &amp; trip 4)</vt:lpstr>
      <vt:lpstr>Bear Creek Timeline continued (Got the conference rooms ready)</vt:lpstr>
      <vt:lpstr>Pre-Harvey Timeline</vt:lpstr>
      <vt:lpstr>Tropical Storm Harvey became HURRICANE HARVEY     on August 24th</vt:lpstr>
      <vt:lpstr>1 Day Before Harvey Came Ashore: Getting ready for possible flooding</vt:lpstr>
      <vt:lpstr>Hurricane Harvey of 2017</vt:lpstr>
      <vt:lpstr>Harvey Timeline  FULL EVACUATION MODE</vt:lpstr>
      <vt:lpstr>A pretty storm…          is a dangerous storm…</vt:lpstr>
      <vt:lpstr>Harvey Timeline continued:  the Harris CED called a meeting…</vt:lpstr>
      <vt:lpstr>Harvey Timeline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3rd Temporary Location:  NW Houston PVAMU Campus</vt:lpstr>
      <vt:lpstr>NW Houston Campus of PVAMU  from a staff perspective</vt:lpstr>
      <vt:lpstr>NW Houston Campus of PVAMU from an IT perspective</vt:lpstr>
      <vt:lpstr>NW Houston PVAMU Campus Timeline  (before &amp; after trip 1)</vt:lpstr>
      <vt:lpstr>NW Houston PVAMU Campus Timeline continued (remotely)</vt:lpstr>
      <vt:lpstr>NW Houston PVAMU Campus Timeline continued (on trip 2)</vt:lpstr>
      <vt:lpstr>NW Houston PVAMU Campus Timeline continued (on trip 3)</vt:lpstr>
      <vt:lpstr>Packed in like sardines!</vt:lpstr>
      <vt:lpstr>PowerPoint Presentation</vt:lpstr>
      <vt:lpstr>PowerPoint Presentation</vt:lpstr>
      <vt:lpstr>Where will they go next?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AITAdmin</dc:creator>
  <cp:lastModifiedBy>AITAdmin</cp:lastModifiedBy>
  <cp:revision>178</cp:revision>
  <cp:lastPrinted>2018-06-17T02:03:42Z</cp:lastPrinted>
  <dcterms:created xsi:type="dcterms:W3CDTF">2018-05-22T15:31:19Z</dcterms:created>
  <dcterms:modified xsi:type="dcterms:W3CDTF">2018-06-20T09:33:23Z</dcterms:modified>
</cp:coreProperties>
</file>