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6" r:id="rId4"/>
    <p:sldId id="259" r:id="rId5"/>
    <p:sldId id="268" r:id="rId6"/>
    <p:sldId id="269" r:id="rId7"/>
    <p:sldId id="267" r:id="rId8"/>
    <p:sldId id="271" r:id="rId9"/>
    <p:sldId id="273" r:id="rId10"/>
    <p:sldId id="288" r:id="rId11"/>
    <p:sldId id="260" r:id="rId12"/>
    <p:sldId id="275" r:id="rId13"/>
    <p:sldId id="304" r:id="rId14"/>
    <p:sldId id="306" r:id="rId15"/>
    <p:sldId id="307" r:id="rId16"/>
    <p:sldId id="310" r:id="rId17"/>
    <p:sldId id="286" r:id="rId18"/>
    <p:sldId id="270" r:id="rId19"/>
    <p:sldId id="296" r:id="rId20"/>
    <p:sldId id="303" r:id="rId21"/>
    <p:sldId id="301" r:id="rId22"/>
    <p:sldId id="302" r:id="rId23"/>
    <p:sldId id="276" r:id="rId24"/>
    <p:sldId id="284" r:id="rId25"/>
    <p:sldId id="311" r:id="rId26"/>
    <p:sldId id="312" r:id="rId27"/>
    <p:sldId id="277" r:id="rId28"/>
    <p:sldId id="287" r:id="rId29"/>
    <p:sldId id="294" r:id="rId30"/>
    <p:sldId id="289" r:id="rId31"/>
    <p:sldId id="283" r:id="rId32"/>
    <p:sldId id="291" r:id="rId33"/>
    <p:sldId id="282" r:id="rId34"/>
    <p:sldId id="280" r:id="rId35"/>
    <p:sldId id="281" r:id="rId36"/>
    <p:sldId id="295" r:id="rId37"/>
    <p:sldId id="279" r:id="rId38"/>
    <p:sldId id="300" r:id="rId39"/>
    <p:sldId id="278" r:id="rId40"/>
    <p:sldId id="298" r:id="rId4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D18E775-064C-4C06-8BFC-B06080CD66F9}">
          <p14:sldIdLst>
            <p14:sldId id="256"/>
            <p14:sldId id="257"/>
            <p14:sldId id="266"/>
            <p14:sldId id="259"/>
            <p14:sldId id="268"/>
            <p14:sldId id="269"/>
            <p14:sldId id="267"/>
            <p14:sldId id="271"/>
            <p14:sldId id="273"/>
            <p14:sldId id="288"/>
            <p14:sldId id="260"/>
            <p14:sldId id="275"/>
            <p14:sldId id="304"/>
            <p14:sldId id="306"/>
            <p14:sldId id="307"/>
            <p14:sldId id="310"/>
            <p14:sldId id="286"/>
            <p14:sldId id="270"/>
            <p14:sldId id="296"/>
            <p14:sldId id="303"/>
            <p14:sldId id="301"/>
            <p14:sldId id="302"/>
            <p14:sldId id="276"/>
            <p14:sldId id="284"/>
            <p14:sldId id="311"/>
            <p14:sldId id="312"/>
            <p14:sldId id="277"/>
            <p14:sldId id="287"/>
            <p14:sldId id="294"/>
            <p14:sldId id="289"/>
            <p14:sldId id="283"/>
            <p14:sldId id="291"/>
            <p14:sldId id="282"/>
            <p14:sldId id="280"/>
            <p14:sldId id="281"/>
            <p14:sldId id="295"/>
            <p14:sldId id="279"/>
            <p14:sldId id="300"/>
            <p14:sldId id="278"/>
            <p14:sldId id="298"/>
          </p14:sldIdLst>
        </p14:section>
        <p14:section name="Untitled Section" id="{A48A0426-8099-4D6F-B5C3-8952BB385D1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C788E"/>
    <a:srgbClr val="C89800"/>
    <a:srgbClr val="3366FF"/>
    <a:srgbClr val="025198"/>
    <a:srgbClr val="CC0066"/>
    <a:srgbClr val="33CCFF"/>
    <a:srgbClr val="422C16"/>
    <a:srgbClr val="00009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on, Molly" userId="9000eaa5-c790-49fd-939a-d073b62c7337" providerId="ADAL" clId="{92631AD9-DEF6-4989-919C-062729147D49}"/>
    <pc:docChg chg="undo redo custSel modSld">
      <pc:chgData name="Jameson, Molly" userId="9000eaa5-c790-49fd-939a-d073b62c7337" providerId="ADAL" clId="{92631AD9-DEF6-4989-919C-062729147D49}" dt="2018-06-15T17:23:58.138" v="111" actId="20577"/>
      <pc:docMkLst>
        <pc:docMk/>
      </pc:docMkLst>
      <pc:sldChg chg="modSp modAnim">
        <pc:chgData name="Jameson, Molly" userId="9000eaa5-c790-49fd-939a-d073b62c7337" providerId="ADAL" clId="{92631AD9-DEF6-4989-919C-062729147D49}" dt="2018-06-15T17:19:18.101" v="84" actId="20577"/>
        <pc:sldMkLst>
          <pc:docMk/>
          <pc:sldMk cId="872566504" sldId="288"/>
        </pc:sldMkLst>
        <pc:spChg chg="mod">
          <ac:chgData name="Jameson, Molly" userId="9000eaa5-c790-49fd-939a-d073b62c7337" providerId="ADAL" clId="{92631AD9-DEF6-4989-919C-062729147D49}" dt="2018-06-15T17:17:25.723" v="60" actId="20577"/>
          <ac:spMkLst>
            <pc:docMk/>
            <pc:sldMk cId="872566504" sldId="288"/>
            <ac:spMk id="3" creationId="{00000000-0000-0000-0000-000000000000}"/>
          </ac:spMkLst>
        </pc:spChg>
      </pc:sldChg>
      <pc:sldChg chg="modSp">
        <pc:chgData name="Jameson, Molly" userId="9000eaa5-c790-49fd-939a-d073b62c7337" providerId="ADAL" clId="{92631AD9-DEF6-4989-919C-062729147D49}" dt="2018-06-15T17:23:58.138" v="111" actId="20577"/>
        <pc:sldMkLst>
          <pc:docMk/>
          <pc:sldMk cId="865983298" sldId="298"/>
        </pc:sldMkLst>
        <pc:spChg chg="mod">
          <ac:chgData name="Jameson, Molly" userId="9000eaa5-c790-49fd-939a-d073b62c7337" providerId="ADAL" clId="{92631AD9-DEF6-4989-919C-062729147D49}" dt="2018-06-15T17:23:58.138" v="111" actId="20577"/>
          <ac:spMkLst>
            <pc:docMk/>
            <pc:sldMk cId="865983298" sldId="298"/>
            <ac:spMk id="7" creationId="{C6243BD0-EDAB-4EBC-BF9A-DED1C7F16017}"/>
          </ac:spMkLst>
        </pc:spChg>
      </pc:sldChg>
      <pc:sldChg chg="addSp delSp modSp">
        <pc:chgData name="Jameson, Molly" userId="9000eaa5-c790-49fd-939a-d073b62c7337" providerId="ADAL" clId="{92631AD9-DEF6-4989-919C-062729147D49}" dt="2018-06-15T17:19:03.910" v="82" actId="1076"/>
        <pc:sldMkLst>
          <pc:docMk/>
          <pc:sldMk cId="4056546270" sldId="312"/>
        </pc:sldMkLst>
        <pc:spChg chg="add mod">
          <ac:chgData name="Jameson, Molly" userId="9000eaa5-c790-49fd-939a-d073b62c7337" providerId="ADAL" clId="{92631AD9-DEF6-4989-919C-062729147D49}" dt="2018-06-15T17:19:03.910" v="82" actId="1076"/>
          <ac:spMkLst>
            <pc:docMk/>
            <pc:sldMk cId="4056546270" sldId="312"/>
            <ac:spMk id="6" creationId="{FE50C9E2-85FA-486C-85F3-C4AEED689AF9}"/>
          </ac:spMkLst>
        </pc:spChg>
        <pc:grpChg chg="add mod">
          <ac:chgData name="Jameson, Molly" userId="9000eaa5-c790-49fd-939a-d073b62c7337" providerId="ADAL" clId="{92631AD9-DEF6-4989-919C-062729147D49}" dt="2018-06-15T17:14:48.172" v="14" actId="164"/>
          <ac:grpSpMkLst>
            <pc:docMk/>
            <pc:sldMk cId="4056546270" sldId="312"/>
            <ac:grpSpMk id="5" creationId="{75F0855C-15C0-48FE-B3DA-028E2DC1BDFC}"/>
          </ac:grpSpMkLst>
        </pc:grpChg>
        <pc:picChg chg="add mod">
          <ac:chgData name="Jameson, Molly" userId="9000eaa5-c790-49fd-939a-d073b62c7337" providerId="ADAL" clId="{92631AD9-DEF6-4989-919C-062729147D49}" dt="2018-06-15T17:14:48.172" v="14" actId="164"/>
          <ac:picMkLst>
            <pc:docMk/>
            <pc:sldMk cId="4056546270" sldId="312"/>
            <ac:picMk id="2" creationId="{496EA7CA-1C67-4A62-B78C-1AF189F7164E}"/>
          </ac:picMkLst>
        </pc:picChg>
        <pc:picChg chg="add del">
          <ac:chgData name="Jameson, Molly" userId="9000eaa5-c790-49fd-939a-d073b62c7337" providerId="ADAL" clId="{92631AD9-DEF6-4989-919C-062729147D49}" dt="2018-06-15T17:13:55.099" v="3" actId="478"/>
          <ac:picMkLst>
            <pc:docMk/>
            <pc:sldMk cId="4056546270" sldId="312"/>
            <ac:picMk id="3" creationId="{96D8F60F-7D6E-4A4D-BA80-FC0AE7196FEF}"/>
          </ac:picMkLst>
        </pc:picChg>
        <pc:picChg chg="add mod">
          <ac:chgData name="Jameson, Molly" userId="9000eaa5-c790-49fd-939a-d073b62c7337" providerId="ADAL" clId="{92631AD9-DEF6-4989-919C-062729147D49}" dt="2018-06-15T17:14:48.172" v="14" actId="164"/>
          <ac:picMkLst>
            <pc:docMk/>
            <pc:sldMk cId="4056546270" sldId="312"/>
            <ac:picMk id="4" creationId="{27F92E57-A48E-4372-B327-8C993E5FF0DA}"/>
          </ac:picMkLst>
        </pc:picChg>
        <pc:picChg chg="add mod">
          <ac:chgData name="Jameson, Molly" userId="9000eaa5-c790-49fd-939a-d073b62c7337" providerId="ADAL" clId="{92631AD9-DEF6-4989-919C-062729147D49}" dt="2018-06-15T17:16:08.945" v="47" actId="1076"/>
          <ac:picMkLst>
            <pc:docMk/>
            <pc:sldMk cId="4056546270" sldId="312"/>
            <ac:picMk id="8" creationId="{CD7B5051-3AD9-4ECF-8035-C620E12E15D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ADA94-D63F-4FB9-907D-A63FFF37ED33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EC7D018-34CE-4DD3-A2CF-BC5EF6B93253}">
      <dgm:prSet custT="1"/>
      <dgm:spPr>
        <a:xfrm>
          <a:off x="2331751" y="1142999"/>
          <a:ext cx="2197432" cy="1524000"/>
        </a:xfrm>
        <a:prstGeom prst="roundRect">
          <a:avLst/>
        </a:prstGeom>
        <a:solidFill>
          <a:srgbClr val="44709D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</a:ln>
        <a:effectLst/>
      </dgm:spPr>
      <dgm:t>
        <a:bodyPr/>
        <a:lstStyle/>
        <a:p>
          <a:pPr rtl="0"/>
          <a:r>
            <a:rPr lang="en-US" sz="2800" b="1" i="0" baseline="0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Poor Diet</a:t>
          </a:r>
        </a:p>
      </dgm:t>
    </dgm:pt>
    <dgm:pt modelId="{B4B5EE59-2202-46F3-B358-06F8B8C2BAFE}" type="parTrans" cxnId="{6DE4675C-AFD6-4A20-8C31-9D3BAE73DE21}">
      <dgm:prSet/>
      <dgm:spPr/>
      <dgm:t>
        <a:bodyPr/>
        <a:lstStyle/>
        <a:p>
          <a:endParaRPr lang="en-US"/>
        </a:p>
      </dgm:t>
    </dgm:pt>
    <dgm:pt modelId="{B6BADF69-E638-4106-8325-65E35445C6E7}" type="sibTrans" cxnId="{6DE4675C-AFD6-4A20-8C31-9D3BAE73DE21}">
      <dgm:prSet/>
      <dgm:spPr/>
      <dgm:t>
        <a:bodyPr/>
        <a:lstStyle/>
        <a:p>
          <a:endParaRPr lang="en-US"/>
        </a:p>
      </dgm:t>
    </dgm:pt>
    <dgm:pt modelId="{7606F665-C17B-48D8-A8C4-C817E6314AEF}">
      <dgm:prSet custT="1"/>
      <dgm:spPr>
        <a:xfrm>
          <a:off x="4655654" y="1142999"/>
          <a:ext cx="2197432" cy="1524000"/>
        </a:xfrm>
        <a:prstGeom prst="roundRect">
          <a:avLst/>
        </a:prstGeom>
        <a:solidFill>
          <a:srgbClr val="A23C33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</a:ln>
        <a:effectLst/>
      </dgm:spPr>
      <dgm:t>
        <a:bodyPr/>
        <a:lstStyle/>
        <a:p>
          <a:r>
            <a:rPr lang="en-US" sz="2200" b="1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Overweight &amp; Obesity</a:t>
          </a:r>
        </a:p>
      </dgm:t>
    </dgm:pt>
    <dgm:pt modelId="{DE280FFE-534F-40B8-BD7C-020A78A892D6}" type="parTrans" cxnId="{1894A50F-F61E-43EF-81B9-8A7EDA3038D7}">
      <dgm:prSet/>
      <dgm:spPr/>
      <dgm:t>
        <a:bodyPr/>
        <a:lstStyle/>
        <a:p>
          <a:endParaRPr lang="en-US"/>
        </a:p>
      </dgm:t>
    </dgm:pt>
    <dgm:pt modelId="{9183EAC9-4D71-4EBA-9986-2422C61C6F5D}" type="sibTrans" cxnId="{1894A50F-F61E-43EF-81B9-8A7EDA3038D7}">
      <dgm:prSet/>
      <dgm:spPr/>
      <dgm:t>
        <a:bodyPr/>
        <a:lstStyle/>
        <a:p>
          <a:endParaRPr lang="en-US"/>
        </a:p>
      </dgm:t>
    </dgm:pt>
    <dgm:pt modelId="{B72A29B2-8E81-47A3-B8D2-B5E5A86C3EBC}">
      <dgm:prSet custT="1"/>
      <dgm:spPr>
        <a:xfrm>
          <a:off x="7848" y="1142999"/>
          <a:ext cx="2197432" cy="1524000"/>
        </a:xfrm>
        <a:prstGeom prst="roundRect">
          <a:avLst/>
        </a:prstGeom>
        <a:solidFill>
          <a:srgbClr val="3C9770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</a:ln>
        <a:effectLst/>
      </dgm:spPr>
      <dgm:t>
        <a:bodyPr/>
        <a:lstStyle/>
        <a:p>
          <a:pPr rtl="0"/>
          <a:r>
            <a:rPr lang="en-US" sz="2700" b="1" i="0" baseline="0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Physical Inactivity</a:t>
          </a:r>
        </a:p>
      </dgm:t>
    </dgm:pt>
    <dgm:pt modelId="{06D9D9AC-2990-4C30-AFA6-07F86DA603D0}" type="sibTrans" cxnId="{EA113376-0C78-4221-9485-E60F62111200}">
      <dgm:prSet/>
      <dgm:spPr/>
      <dgm:t>
        <a:bodyPr/>
        <a:lstStyle/>
        <a:p>
          <a:endParaRPr lang="en-US"/>
        </a:p>
      </dgm:t>
    </dgm:pt>
    <dgm:pt modelId="{D11DA365-685B-4524-A186-D0CC83D1A56B}" type="parTrans" cxnId="{EA113376-0C78-4221-9485-E60F62111200}">
      <dgm:prSet/>
      <dgm:spPr/>
      <dgm:t>
        <a:bodyPr/>
        <a:lstStyle/>
        <a:p>
          <a:endParaRPr lang="en-US"/>
        </a:p>
      </dgm:t>
    </dgm:pt>
    <dgm:pt modelId="{A751842F-30E1-4320-8C76-29E329F25ABA}">
      <dgm:prSet custT="1"/>
      <dgm:spPr>
        <a:xfrm>
          <a:off x="6979558" y="1142999"/>
          <a:ext cx="2197432" cy="1524000"/>
        </a:xfrm>
        <a:prstGeom prst="roundRect">
          <a:avLst/>
        </a:prstGeom>
        <a:solidFill>
          <a:srgbClr val="D97828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</a:ln>
        <a:effectLst/>
      </dgm:spPr>
      <dgm:t>
        <a:bodyPr/>
        <a:lstStyle/>
        <a:p>
          <a:r>
            <a:rPr lang="en-US" sz="2800" b="1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Chronic Disease</a:t>
          </a:r>
        </a:p>
      </dgm:t>
    </dgm:pt>
    <dgm:pt modelId="{426F208C-324C-4F19-AB90-189AA9B76688}" type="parTrans" cxnId="{31D6F051-DD8F-4DB1-BE6F-919F2CDDE183}">
      <dgm:prSet/>
      <dgm:spPr/>
      <dgm:t>
        <a:bodyPr/>
        <a:lstStyle/>
        <a:p>
          <a:endParaRPr lang="en-US"/>
        </a:p>
      </dgm:t>
    </dgm:pt>
    <dgm:pt modelId="{BDE88194-629B-4551-85AD-B895A7251B2F}" type="sibTrans" cxnId="{31D6F051-DD8F-4DB1-BE6F-919F2CDDE183}">
      <dgm:prSet/>
      <dgm:spPr/>
      <dgm:t>
        <a:bodyPr/>
        <a:lstStyle/>
        <a:p>
          <a:endParaRPr lang="en-US"/>
        </a:p>
      </dgm:t>
    </dgm:pt>
    <dgm:pt modelId="{23A1A073-8689-4B2E-85FD-62D657161FFB}" type="pres">
      <dgm:prSet presAssocID="{7DAADA94-D63F-4FB9-907D-A63FFF37ED33}" presName="CompostProcess" presStyleCnt="0">
        <dgm:presLayoutVars>
          <dgm:dir/>
          <dgm:resizeHandles val="exact"/>
        </dgm:presLayoutVars>
      </dgm:prSet>
      <dgm:spPr/>
    </dgm:pt>
    <dgm:pt modelId="{E73B4456-69A5-47C9-9142-014AB8214E70}" type="pres">
      <dgm:prSet presAssocID="{7DAADA94-D63F-4FB9-907D-A63FFF37ED33}" presName="arrow" presStyleLbl="bgShp" presStyleIdx="0" presStyleCnt="1"/>
      <dgm:spPr>
        <a:xfrm>
          <a:off x="688862" y="0"/>
          <a:ext cx="7807113" cy="3810000"/>
        </a:xfrm>
        <a:prstGeom prst="rightArrow">
          <a:avLst/>
        </a:prstGeom>
        <a:solidFill>
          <a:srgbClr val="3C9770">
            <a:tint val="40000"/>
            <a:hueOff val="0"/>
            <a:satOff val="0"/>
            <a:lumOff val="0"/>
            <a:alphaOff val="0"/>
          </a:srgbClr>
        </a:solidFill>
        <a:ln>
          <a:solidFill>
            <a:schemeClr val="tx1"/>
          </a:solidFill>
        </a:ln>
        <a:effectLst/>
      </dgm:spPr>
    </dgm:pt>
    <dgm:pt modelId="{559845DD-639D-4622-AFD5-63835CCE5A1D}" type="pres">
      <dgm:prSet presAssocID="{7DAADA94-D63F-4FB9-907D-A63FFF37ED33}" presName="linearProcess" presStyleCnt="0"/>
      <dgm:spPr/>
    </dgm:pt>
    <dgm:pt modelId="{6F27536B-2812-43AD-95C6-A85ADABF4750}" type="pres">
      <dgm:prSet presAssocID="{B72A29B2-8E81-47A3-B8D2-B5E5A86C3EBC}" presName="textNode" presStyleLbl="node1" presStyleIdx="0" presStyleCnt="4">
        <dgm:presLayoutVars>
          <dgm:bulletEnabled val="1"/>
        </dgm:presLayoutVars>
      </dgm:prSet>
      <dgm:spPr/>
    </dgm:pt>
    <dgm:pt modelId="{D972556C-FF21-46FE-9282-E69067ED6756}" type="pres">
      <dgm:prSet presAssocID="{06D9D9AC-2990-4C30-AFA6-07F86DA603D0}" presName="sibTrans" presStyleCnt="0"/>
      <dgm:spPr/>
    </dgm:pt>
    <dgm:pt modelId="{90BEE513-408D-4795-9743-7DBA5A5110F3}" type="pres">
      <dgm:prSet presAssocID="{5EC7D018-34CE-4DD3-A2CF-BC5EF6B93253}" presName="textNode" presStyleLbl="node1" presStyleIdx="1" presStyleCnt="4">
        <dgm:presLayoutVars>
          <dgm:bulletEnabled val="1"/>
        </dgm:presLayoutVars>
      </dgm:prSet>
      <dgm:spPr/>
    </dgm:pt>
    <dgm:pt modelId="{64503CC2-0AB4-4C93-A862-D8D10137963B}" type="pres">
      <dgm:prSet presAssocID="{B6BADF69-E638-4106-8325-65E35445C6E7}" presName="sibTrans" presStyleCnt="0"/>
      <dgm:spPr/>
    </dgm:pt>
    <dgm:pt modelId="{9E0F9816-17D4-4630-B0A6-A935BB74C357}" type="pres">
      <dgm:prSet presAssocID="{7606F665-C17B-48D8-A8C4-C817E6314AEF}" presName="textNode" presStyleLbl="node1" presStyleIdx="2" presStyleCnt="4">
        <dgm:presLayoutVars>
          <dgm:bulletEnabled val="1"/>
        </dgm:presLayoutVars>
      </dgm:prSet>
      <dgm:spPr/>
    </dgm:pt>
    <dgm:pt modelId="{A2D557B5-B545-4C43-8DF0-B32FECFF6FB7}" type="pres">
      <dgm:prSet presAssocID="{9183EAC9-4D71-4EBA-9986-2422C61C6F5D}" presName="sibTrans" presStyleCnt="0"/>
      <dgm:spPr/>
    </dgm:pt>
    <dgm:pt modelId="{E30AC007-FE7A-4F1C-9731-A4A743189BCF}" type="pres">
      <dgm:prSet presAssocID="{A751842F-30E1-4320-8C76-29E329F25AB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894A50F-F61E-43EF-81B9-8A7EDA3038D7}" srcId="{7DAADA94-D63F-4FB9-907D-A63FFF37ED33}" destId="{7606F665-C17B-48D8-A8C4-C817E6314AEF}" srcOrd="2" destOrd="0" parTransId="{DE280FFE-534F-40B8-BD7C-020A78A892D6}" sibTransId="{9183EAC9-4D71-4EBA-9986-2422C61C6F5D}"/>
    <dgm:cxn modelId="{6DE4675C-AFD6-4A20-8C31-9D3BAE73DE21}" srcId="{7DAADA94-D63F-4FB9-907D-A63FFF37ED33}" destId="{5EC7D018-34CE-4DD3-A2CF-BC5EF6B93253}" srcOrd="1" destOrd="0" parTransId="{B4B5EE59-2202-46F3-B358-06F8B8C2BAFE}" sibTransId="{B6BADF69-E638-4106-8325-65E35445C6E7}"/>
    <dgm:cxn modelId="{43DEE95F-1F13-49D0-B648-E46D207D277B}" type="presOf" srcId="{7DAADA94-D63F-4FB9-907D-A63FFF37ED33}" destId="{23A1A073-8689-4B2E-85FD-62D657161FFB}" srcOrd="0" destOrd="0" presId="urn:microsoft.com/office/officeart/2005/8/layout/hProcess9"/>
    <dgm:cxn modelId="{31D6F051-DD8F-4DB1-BE6F-919F2CDDE183}" srcId="{7DAADA94-D63F-4FB9-907D-A63FFF37ED33}" destId="{A751842F-30E1-4320-8C76-29E329F25ABA}" srcOrd="3" destOrd="0" parTransId="{426F208C-324C-4F19-AB90-189AA9B76688}" sibTransId="{BDE88194-629B-4551-85AD-B895A7251B2F}"/>
    <dgm:cxn modelId="{5B8AB972-2F4E-40F7-BFC0-65ABC9A423A3}" type="presOf" srcId="{5EC7D018-34CE-4DD3-A2CF-BC5EF6B93253}" destId="{90BEE513-408D-4795-9743-7DBA5A5110F3}" srcOrd="0" destOrd="0" presId="urn:microsoft.com/office/officeart/2005/8/layout/hProcess9"/>
    <dgm:cxn modelId="{EA113376-0C78-4221-9485-E60F62111200}" srcId="{7DAADA94-D63F-4FB9-907D-A63FFF37ED33}" destId="{B72A29B2-8E81-47A3-B8D2-B5E5A86C3EBC}" srcOrd="0" destOrd="0" parTransId="{D11DA365-685B-4524-A186-D0CC83D1A56B}" sibTransId="{06D9D9AC-2990-4C30-AFA6-07F86DA603D0}"/>
    <dgm:cxn modelId="{EAF553B4-16CB-440F-A6D3-411488A7BC13}" type="presOf" srcId="{7606F665-C17B-48D8-A8C4-C817E6314AEF}" destId="{9E0F9816-17D4-4630-B0A6-A935BB74C357}" srcOrd="0" destOrd="0" presId="urn:microsoft.com/office/officeart/2005/8/layout/hProcess9"/>
    <dgm:cxn modelId="{E6195AB6-ADBE-4411-8036-504C57FE1ED2}" type="presOf" srcId="{A751842F-30E1-4320-8C76-29E329F25ABA}" destId="{E30AC007-FE7A-4F1C-9731-A4A743189BCF}" srcOrd="0" destOrd="0" presId="urn:microsoft.com/office/officeart/2005/8/layout/hProcess9"/>
    <dgm:cxn modelId="{EF5AFBE5-4FD5-4BFF-8A65-E29A6C44940C}" type="presOf" srcId="{B72A29B2-8E81-47A3-B8D2-B5E5A86C3EBC}" destId="{6F27536B-2812-43AD-95C6-A85ADABF4750}" srcOrd="0" destOrd="0" presId="urn:microsoft.com/office/officeart/2005/8/layout/hProcess9"/>
    <dgm:cxn modelId="{479B5BEE-0BBE-4313-A617-4FAB22026FA8}" type="presParOf" srcId="{23A1A073-8689-4B2E-85FD-62D657161FFB}" destId="{E73B4456-69A5-47C9-9142-014AB8214E70}" srcOrd="0" destOrd="0" presId="urn:microsoft.com/office/officeart/2005/8/layout/hProcess9"/>
    <dgm:cxn modelId="{452A8CCC-9A16-4E4D-822A-398B563AB764}" type="presParOf" srcId="{23A1A073-8689-4B2E-85FD-62D657161FFB}" destId="{559845DD-639D-4622-AFD5-63835CCE5A1D}" srcOrd="1" destOrd="0" presId="urn:microsoft.com/office/officeart/2005/8/layout/hProcess9"/>
    <dgm:cxn modelId="{A620B969-6596-4B35-9B97-9A2F38A7DEE3}" type="presParOf" srcId="{559845DD-639D-4622-AFD5-63835CCE5A1D}" destId="{6F27536B-2812-43AD-95C6-A85ADABF4750}" srcOrd="0" destOrd="0" presId="urn:microsoft.com/office/officeart/2005/8/layout/hProcess9"/>
    <dgm:cxn modelId="{0D77312D-7B8C-48DD-9412-2F29C57899C2}" type="presParOf" srcId="{559845DD-639D-4622-AFD5-63835CCE5A1D}" destId="{D972556C-FF21-46FE-9282-E69067ED6756}" srcOrd="1" destOrd="0" presId="urn:microsoft.com/office/officeart/2005/8/layout/hProcess9"/>
    <dgm:cxn modelId="{FDB4C506-2B1F-46B1-B3D0-BF1FB0822404}" type="presParOf" srcId="{559845DD-639D-4622-AFD5-63835CCE5A1D}" destId="{90BEE513-408D-4795-9743-7DBA5A5110F3}" srcOrd="2" destOrd="0" presId="urn:microsoft.com/office/officeart/2005/8/layout/hProcess9"/>
    <dgm:cxn modelId="{838636E7-2467-4E01-809C-79A66C1DF3AF}" type="presParOf" srcId="{559845DD-639D-4622-AFD5-63835CCE5A1D}" destId="{64503CC2-0AB4-4C93-A862-D8D10137963B}" srcOrd="3" destOrd="0" presId="urn:microsoft.com/office/officeart/2005/8/layout/hProcess9"/>
    <dgm:cxn modelId="{DDE072DA-9EF3-4CD0-B02E-7F595D62D023}" type="presParOf" srcId="{559845DD-639D-4622-AFD5-63835CCE5A1D}" destId="{9E0F9816-17D4-4630-B0A6-A935BB74C357}" srcOrd="4" destOrd="0" presId="urn:microsoft.com/office/officeart/2005/8/layout/hProcess9"/>
    <dgm:cxn modelId="{ABF7AA3F-CB1C-4E3D-BA6B-5924A86CE956}" type="presParOf" srcId="{559845DD-639D-4622-AFD5-63835CCE5A1D}" destId="{A2D557B5-B545-4C43-8DF0-B32FECFF6FB7}" srcOrd="5" destOrd="0" presId="urn:microsoft.com/office/officeart/2005/8/layout/hProcess9"/>
    <dgm:cxn modelId="{B749A266-42F7-448F-8E8B-94B6DD5C4A52}" type="presParOf" srcId="{559845DD-639D-4622-AFD5-63835CCE5A1D}" destId="{E30AC007-FE7A-4F1C-9731-A4A743189B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4456-69A5-47C9-9142-014AB8214E70}">
      <dsp:nvSpPr>
        <dsp:cNvPr id="0" name=""/>
        <dsp:cNvSpPr/>
      </dsp:nvSpPr>
      <dsp:spPr>
        <a:xfrm>
          <a:off x="626865" y="0"/>
          <a:ext cx="7104474" cy="3467100"/>
        </a:xfrm>
        <a:prstGeom prst="rightArrow">
          <a:avLst/>
        </a:prstGeom>
        <a:solidFill>
          <a:srgbClr val="3C9770">
            <a:tint val="40000"/>
            <a:hueOff val="0"/>
            <a:satOff val="0"/>
            <a:lumOff val="0"/>
            <a:alphaOff val="0"/>
          </a:srgb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7536B-2812-43AD-95C6-A85ADABF4750}">
      <dsp:nvSpPr>
        <dsp:cNvPr id="0" name=""/>
        <dsp:cNvSpPr/>
      </dsp:nvSpPr>
      <dsp:spPr>
        <a:xfrm>
          <a:off x="2856" y="1040130"/>
          <a:ext cx="1856109" cy="1386840"/>
        </a:xfrm>
        <a:prstGeom prst="roundRect">
          <a:avLst/>
        </a:prstGeom>
        <a:solidFill>
          <a:srgbClr val="3C9770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baseline="0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Physical Inactivity</a:t>
          </a:r>
        </a:p>
      </dsp:txBody>
      <dsp:txXfrm>
        <a:off x="70556" y="1107830"/>
        <a:ext cx="1720709" cy="1251440"/>
      </dsp:txXfrm>
    </dsp:sp>
    <dsp:sp modelId="{90BEE513-408D-4795-9743-7DBA5A5110F3}">
      <dsp:nvSpPr>
        <dsp:cNvPr id="0" name=""/>
        <dsp:cNvSpPr/>
      </dsp:nvSpPr>
      <dsp:spPr>
        <a:xfrm>
          <a:off x="2168317" y="1040130"/>
          <a:ext cx="1856109" cy="1386840"/>
        </a:xfrm>
        <a:prstGeom prst="roundRect">
          <a:avLst/>
        </a:prstGeom>
        <a:solidFill>
          <a:srgbClr val="44709D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baseline="0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Poor Diet</a:t>
          </a:r>
        </a:p>
      </dsp:txBody>
      <dsp:txXfrm>
        <a:off x="2236017" y="1107830"/>
        <a:ext cx="1720709" cy="1251440"/>
      </dsp:txXfrm>
    </dsp:sp>
    <dsp:sp modelId="{9E0F9816-17D4-4630-B0A6-A935BB74C357}">
      <dsp:nvSpPr>
        <dsp:cNvPr id="0" name=""/>
        <dsp:cNvSpPr/>
      </dsp:nvSpPr>
      <dsp:spPr>
        <a:xfrm>
          <a:off x="4333778" y="1040130"/>
          <a:ext cx="1856109" cy="1386840"/>
        </a:xfrm>
        <a:prstGeom prst="roundRect">
          <a:avLst/>
        </a:prstGeom>
        <a:solidFill>
          <a:srgbClr val="A23C33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Overweight &amp; Obesity</a:t>
          </a:r>
        </a:p>
      </dsp:txBody>
      <dsp:txXfrm>
        <a:off x="4401478" y="1107830"/>
        <a:ext cx="1720709" cy="1251440"/>
      </dsp:txXfrm>
    </dsp:sp>
    <dsp:sp modelId="{E30AC007-FE7A-4F1C-9731-A4A743189BCF}">
      <dsp:nvSpPr>
        <dsp:cNvPr id="0" name=""/>
        <dsp:cNvSpPr/>
      </dsp:nvSpPr>
      <dsp:spPr>
        <a:xfrm>
          <a:off x="6499238" y="1040130"/>
          <a:ext cx="1856109" cy="1386840"/>
        </a:xfrm>
        <a:prstGeom prst="roundRect">
          <a:avLst/>
        </a:prstGeom>
        <a:solidFill>
          <a:srgbClr val="D97828">
            <a:hueOff val="0"/>
            <a:satOff val="0"/>
            <a:lumOff val="0"/>
            <a:alphaOff val="0"/>
          </a:srgbClr>
        </a:solidFill>
        <a:ln w="158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n w="3175">
                <a:solidFill>
                  <a:schemeClr val="tx1"/>
                </a:solidFill>
              </a:ln>
              <a:solidFill>
                <a:sysClr val="window" lastClr="FFFFFF"/>
              </a:solidFill>
              <a:latin typeface="+mj-lt"/>
              <a:ea typeface="+mn-ea"/>
              <a:cs typeface="+mn-cs"/>
            </a:rPr>
            <a:t>Chronic Disease</a:t>
          </a:r>
        </a:p>
      </dsp:txBody>
      <dsp:txXfrm>
        <a:off x="6566938" y="1107830"/>
        <a:ext cx="1720709" cy="125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77222-0483-4642-8733-D3AFB652F55F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D9111-A203-4870-9F30-7B5BCC41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epear.com/sales/subscribe-confirm.html?subscribe=free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5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88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30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6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*The more time spent sitting daily, the greater the risk of dying from: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Heart disease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Stroke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According to a 2014 Harvard study of over 92,000 women; </a:t>
            </a:r>
            <a:r>
              <a:rPr lang="en-US" dirty="0"/>
              <a:t>This study also mentions that regular</a:t>
            </a:r>
            <a:r>
              <a:rPr lang="en-US" baseline="0" dirty="0"/>
              <a:t> exercise did NOT decrease the increased death risk associated with prolonged sitting.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5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* 30%</a:t>
            </a:r>
            <a:r>
              <a:rPr lang="en-US" sz="1200" baseline="0"/>
              <a:t> = </a:t>
            </a:r>
            <a:r>
              <a:rPr lang="en-US" sz="1200"/>
              <a:t>1.3 MET compared to1.0 MET (measurement of energy cost or physical activity)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https://www.tricitymed.org/2017/05/sad-desk-lunch-infographic/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https://www.tricitymed.org/2017/05/sad-desk-lunch-infographic/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74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Healthy eating can be made easier with a little help!</a:t>
            </a:r>
          </a:p>
          <a:p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Fooducate</a:t>
            </a: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WEIGHT LOSS APP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1st prize - US Surgeon General's Healthy App Challenge</a:t>
            </a:r>
          </a:p>
          <a:p>
            <a:endParaRPr lang="en-US"/>
          </a:p>
          <a:p>
            <a:r>
              <a:rPr lang="en-US" b="1" err="1"/>
              <a:t>Innit</a:t>
            </a:r>
            <a:endParaRPr lang="en-US" b="1"/>
          </a:p>
          <a:p>
            <a:r>
              <a:rPr lang="en-US" err="1"/>
              <a:t>Innit</a:t>
            </a:r>
            <a:r>
              <a:rPr lang="en-US"/>
              <a:t> is your Culinary GPS for everyday eating.</a:t>
            </a:r>
            <a:br>
              <a:rPr lang="en-US"/>
            </a:br>
            <a:r>
              <a:rPr lang="en-US"/>
              <a:t>Make everyday cooking less complicated, stressful, and time-consuming.</a:t>
            </a:r>
            <a:br>
              <a:rPr lang="en-US"/>
            </a:br>
            <a:r>
              <a:rPr lang="en-US"/>
              <a:t>• Simple: Plan, shop, prepare, and cook delicious meals right from your phone.</a:t>
            </a:r>
            <a:br>
              <a:rPr lang="en-US"/>
            </a:br>
            <a:r>
              <a:rPr lang="en-US"/>
              <a:t>• Personalize: Get delicious personalized meal recommendations based on diet, allergies, and dislikes for you and your family.</a:t>
            </a:r>
            <a:br>
              <a:rPr lang="en-US"/>
            </a:br>
            <a:r>
              <a:rPr lang="en-US"/>
              <a:t>• Customize: Experiment with new flavors and ingredients. Make the most of what you have in your fridge and create a smart shopping list with the tap of a button.</a:t>
            </a:r>
            <a:br>
              <a:rPr lang="en-US"/>
            </a:br>
            <a:r>
              <a:rPr lang="en-US"/>
              <a:t>• Confidence: Follow your inspiration, orchestrate delicious meals with ease with </a:t>
            </a:r>
            <a:r>
              <a:rPr lang="en-US" err="1"/>
              <a:t>Innit’s</a:t>
            </a:r>
            <a:r>
              <a:rPr lang="en-US"/>
              <a:t> guided how-to videos and real-time cooking guidance that update with every customization you make.</a:t>
            </a:r>
            <a:br>
              <a:rPr lang="en-US"/>
            </a:br>
            <a:r>
              <a:rPr lang="en-US"/>
              <a:t>• Connect: Make your appliances work harder and your kitchen smarter. </a:t>
            </a:r>
            <a:r>
              <a:rPr lang="en-US" err="1"/>
              <a:t>Innit</a:t>
            </a:r>
            <a:r>
              <a:rPr lang="en-US"/>
              <a:t> coordinates even the most complicated meals seamlessly, helping you take full advantage of the appliances you own and automatically controlling ones that are smart.</a:t>
            </a:r>
            <a:br>
              <a:rPr lang="en-US"/>
            </a:br>
            <a:r>
              <a:rPr lang="en-US"/>
              <a:t>• Save Time: Meal Kits you can purchase directly through </a:t>
            </a:r>
            <a:r>
              <a:rPr lang="en-US" err="1"/>
              <a:t>Innit</a:t>
            </a:r>
            <a:r>
              <a:rPr lang="en-US"/>
              <a:t>, delivered by </a:t>
            </a:r>
            <a:r>
              <a:rPr lang="en-US" err="1"/>
              <a:t>Chef'd</a:t>
            </a:r>
            <a:r>
              <a:rPr lang="en-US"/>
              <a:t> so all pre-portioned ingredients for a meal get delivered right to your doorstep, and still feature the same step-by-step guidance you love. Simple one touch payment can be made through Apple Pay, or choose to pay by credit card.</a:t>
            </a:r>
          </a:p>
          <a:p>
            <a:endParaRPr lang="en-US"/>
          </a:p>
          <a:p>
            <a:r>
              <a:rPr lang="en-US">
                <a:hlinkClick r:id="rId3"/>
              </a:rPr>
              <a:t>Get </a:t>
            </a:r>
            <a:r>
              <a:rPr lang="en-US" err="1">
                <a:hlinkClick r:id="rId3"/>
              </a:rPr>
              <a:t>Prepear</a:t>
            </a:r>
            <a:r>
              <a:rPr lang="en-US" b="1" err="1"/>
              <a:t>Free</a:t>
            </a:r>
            <a:r>
              <a:rPr lang="en-US" b="1"/>
              <a:t>, now and always.</a:t>
            </a:r>
          </a:p>
          <a:p>
            <a:r>
              <a:rPr lang="en-US" err="1"/>
              <a:t>Prepear</a:t>
            </a:r>
            <a:r>
              <a:rPr lang="en-US"/>
              <a:t> Features </a:t>
            </a:r>
          </a:p>
          <a:p>
            <a:r>
              <a:rPr lang="en-US"/>
              <a:t>10,000+ recipe ideas</a:t>
            </a:r>
          </a:p>
          <a:p>
            <a:r>
              <a:rPr lang="en-US"/>
              <a:t>Search filters for special diets and preferences</a:t>
            </a:r>
          </a:p>
          <a:p>
            <a:r>
              <a:rPr lang="en-US"/>
              <a:t>Fully customizable Meal Planner</a:t>
            </a:r>
          </a:p>
          <a:p>
            <a:r>
              <a:rPr lang="en-US"/>
              <a:t>Unlimited storage for every recipe you love</a:t>
            </a:r>
          </a:p>
          <a:p>
            <a:r>
              <a:rPr lang="en-US"/>
              <a:t>Friend connections and recipe sharing</a:t>
            </a:r>
          </a:p>
          <a:p>
            <a:r>
              <a:rPr lang="en-US"/>
              <a:t>Personal and collaborative recipe collections</a:t>
            </a:r>
          </a:p>
          <a:p>
            <a:r>
              <a:rPr lang="en-US"/>
              <a:t>Automatic Grocery Lists</a:t>
            </a:r>
          </a:p>
          <a:p>
            <a:r>
              <a:rPr lang="en-US"/>
              <a:t>A totally ad-free experience</a:t>
            </a:r>
          </a:p>
          <a:p>
            <a:r>
              <a:rPr lang="en-US"/>
              <a:t>Screen lock during cooking and shopping</a:t>
            </a:r>
          </a:p>
          <a:p>
            <a:r>
              <a:rPr lang="en-US"/>
              <a:t>Nutrition information on recipes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D9111-A203-4870-9F30-7B5BCC41F0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9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6043B76-75F7-4C96-8D6A-509187C463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6586538"/>
            <a:ext cx="8572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6193A-5E14-4067-A21E-85E067CAD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7C006-C5D4-4FE7-BBF6-DF07AF0C9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CA80BB-6137-4857-A513-E0CE5B85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BD6EC2-E6D6-406C-BCF3-6FBD1886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54444E-9392-42E6-90D4-42DB89C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EBCDB3-E574-423D-8E2F-82E97AB49AE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272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DACE-94DC-40A2-A5E9-E12B7005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B5930-A721-42C4-AE9B-AD7F0BE00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AA968E-AC66-418D-B40E-1C993B8AF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76BB0-2D49-471C-9849-6C99A4CA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B7DAAF-AD09-401A-B324-CD6D6AE694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4B8-E173-4FB6-BA0E-6758CC0AE06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5009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FE4E0-2E27-4460-B865-C03687323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8A679-3D74-40CC-8AE2-D1004A3AA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61C6CC-D255-4DCF-AB65-E14E2DF37F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95C682-6BC2-4783-BD22-E63939E730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E43CE6-CF3E-4D6E-A2DD-3E2A6B44D5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0AB21-7225-455B-A549-28F63248377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4203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F3F2D-7AD7-4C2C-A014-2A8A36A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3B459-BAAD-40A2-8953-8435D0113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2E177D-BF47-46BA-8150-AE093A6CF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F01CB4-5DBC-4D28-95A4-E786317301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B6BC23-DBE2-4B88-8E50-F83AC458E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B2E54-6E42-49AE-BE3B-DEADF4A928C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67398E-AD83-41D2-8605-36A82DFB9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2150"/>
            <a:ext cx="1835696" cy="2023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4DBA13-54EC-4E33-B52E-AF06110AC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0615" y="6597650"/>
            <a:ext cx="68580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2127-274D-4F87-9795-4DBE7389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25F06-30CB-4991-B15B-EAA232A05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6B9604-CFD6-44C2-BF35-BC02D0C87D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3A40B3-FE6F-4544-9567-592C040666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D4036D-C10D-4DF8-BC5B-5491B07B74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14B6B-C25F-4F66-B923-81D99934333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687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AC46E-8723-4660-B9C6-CA481659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6EF98-5825-4764-9C05-4E055911F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41DFA-FE72-4329-A8A8-258004519B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FFDDC-4127-4D58-9565-87DB639E7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51227-3EB7-4024-B52F-F20D0188BF7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2654C-F8B9-4E9E-AE00-3042E97D2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2150"/>
            <a:ext cx="1835696" cy="20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14C4-4056-4DC4-AFB6-2585F7AC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41190-E02C-4AA4-8219-AD5E35B35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5EEEF-CA01-4041-BEC5-2DC8DAD7C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2093D-2901-4122-8D89-3FD89529E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A21BE-50E6-4DF3-815C-5B7BFF80B3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F7F157-523D-4531-8026-6EE0D7D4E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3ED552-DBA7-4DA3-A8D9-03312DCD9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7F93FD8-EA39-4B78-AF26-0ECF18BA5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4F64B-DC2C-4F7E-B817-26BC635AE74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7562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7E6DE-1BA9-47F0-8F1E-E07B21FA8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D1B916-DE63-4ABE-B995-16B69CE570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8AFBB2-47AB-4787-90F8-03D2BD3F9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934A39-BB59-4E23-91CF-2D23D9E685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B9D04-05A4-4B67-8936-EEA8326BD51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529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08F3E5-30AE-407F-A16E-6E5934483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9EA60-D09D-4776-BD6B-B5683683E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9D8A35-714D-4E4B-939F-3332FA2F2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7E183-A1EB-41D6-A517-AF798B0696F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2449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8592-4787-43B3-BF6A-F2BFFD48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EECC1-5A32-45E9-966A-B72DED89E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6B015-9919-4B7E-BAD0-7D9CC2B8B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19FBB-E925-4979-81B5-7AEF891B2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B5CC9-23CB-4FDE-B9CB-DEFE405BC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767E3-5F0F-41D4-A3D1-F3AF021483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E8660-B668-45ED-8E00-9CDA342A2F3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811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3B65-9694-46DA-921D-2932ABD0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FB264B-7DD6-430A-9E25-506B2364D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07021-4F1D-4D1D-A9BD-DC5E2979C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9D89A-967C-4F01-A4A6-9F28F23F2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79DE5-F570-477B-B446-95F431428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ECFF0-DC3B-40EE-8C4A-549B5EE80B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A213B-DD45-4E98-A37B-E48A333B9F7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5610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EBC7DF-3BA5-471D-A467-DB32776DB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3CDC9A-4E35-4803-AC4C-38618A228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hyperlink" Target="mailto:mjameson@ufl.edu" TargetMode="External"/><Relationship Id="rId7" Type="http://schemas.openxmlformats.org/officeDocument/2006/relationships/hyperlink" Target="https://www.aoa.org/" TargetMode="External"/><Relationship Id="rId2" Type="http://schemas.openxmlformats.org/officeDocument/2006/relationships/hyperlink" Target="mailto:amymullins@ufl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" TargetMode="External"/><Relationship Id="rId5" Type="http://schemas.openxmlformats.org/officeDocument/2006/relationships/hyperlink" Target="http://www.tricitymed.org/" TargetMode="External"/><Relationship Id="rId4" Type="http://schemas.openxmlformats.org/officeDocument/2006/relationships/hyperlink" Target="https://www.juststand.org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5">
            <a:extLst>
              <a:ext uri="{FF2B5EF4-FFF2-40B4-BE49-F238E27FC236}">
                <a16:creationId xmlns:a16="http://schemas.microsoft.com/office/drawing/2014/main" id="{3EF37D52-D549-4822-8840-8BB11320A3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61481" y="3995666"/>
            <a:ext cx="6858000" cy="1655762"/>
          </a:xfrm>
        </p:spPr>
        <p:txBody>
          <a:bodyPr/>
          <a:lstStyle/>
          <a:p>
            <a:pPr eaLnBrk="1" hangingPunct="1"/>
            <a:r>
              <a:rPr lang="es-E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Extension Agents</a:t>
            </a:r>
          </a:p>
          <a:p>
            <a:pPr eaLnBrk="1" hangingPunct="1"/>
            <a:r>
              <a:rPr lang="es-E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Amy Mullins &amp; Molly Jameson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D2056-BAEC-4953-90FC-FF3D9F45CBE6}"/>
              </a:ext>
            </a:extLst>
          </p:cNvPr>
          <p:cNvSpPr/>
          <p:nvPr/>
        </p:nvSpPr>
        <p:spPr>
          <a:xfrm>
            <a:off x="4304481" y="1251776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b="1">
                <a:ln w="9525">
                  <a:solidFill>
                    <a:schemeClr val="tx1"/>
                  </a:solidFill>
                </a:ln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Motivate Your Mind With Healthy Habits in the Workplace </a:t>
            </a:r>
            <a:endParaRPr lang="en-US" sz="4400">
              <a:ln w="9525">
                <a:solidFill>
                  <a:schemeClr val="tx1"/>
                </a:solidFill>
              </a:ln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88FC5-3720-4FFE-AF3A-21CE34551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81" y="5509414"/>
            <a:ext cx="767019" cy="763610"/>
          </a:xfrm>
          <a:prstGeom prst="ellipse">
            <a:avLst/>
          </a:prstGeom>
        </p:spPr>
      </p:pic>
      <p:pic>
        <p:nvPicPr>
          <p:cNvPr id="3078" name="Picture 10">
            <a:extLst>
              <a:ext uri="{FF2B5EF4-FFF2-40B4-BE49-F238E27FC236}">
                <a16:creationId xmlns:a16="http://schemas.microsoft.com/office/drawing/2014/main" id="{53F317E3-B546-41C6-B247-FB5BB287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1"/>
          <a:stretch>
            <a:fillRect/>
          </a:stretch>
        </p:blipFill>
        <p:spPr bwMode="auto">
          <a:xfrm>
            <a:off x="0" y="6192838"/>
            <a:ext cx="207486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F1F848-91AD-483B-9A07-C83F32704F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"/>
          <a:stretch/>
        </p:blipFill>
        <p:spPr>
          <a:xfrm>
            <a:off x="5220072" y="5545126"/>
            <a:ext cx="3835204" cy="692186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AF3E9A-C7E1-4C8D-B24D-437C7AEEFF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7816"/>
            <a:ext cx="1180456" cy="1180456"/>
          </a:xfrm>
          <a:prstGeom prst="round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2511BC-ED6F-495D-8C64-3216F6B7C12F}"/>
              </a:ext>
            </a:extLst>
          </p:cNvPr>
          <p:cNvSpPr/>
          <p:nvPr/>
        </p:nvSpPr>
        <p:spPr>
          <a:xfrm>
            <a:off x="1287960" y="338712"/>
            <a:ext cx="2779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n-US" sz="2100">
                <a:ln w="3175">
                  <a:noFill/>
                </a:ln>
                <a:solidFill>
                  <a:srgbClr val="990000"/>
                </a:solidFill>
                <a:latin typeface="Berlin Sans FB" panose="020E0602020502020306" pitchFamily="34" charset="0"/>
              </a:rPr>
              <a:t>June 18-21, 2018 </a:t>
            </a:r>
          </a:p>
          <a:p>
            <a:r>
              <a:rPr lang="es-ES" altLang="en-US" sz="2100">
                <a:ln w="3175">
                  <a:noFill/>
                </a:ln>
                <a:solidFill>
                  <a:srgbClr val="990000"/>
                </a:solidFill>
                <a:latin typeface="Berlin Sans FB" panose="020E0602020502020306" pitchFamily="34" charset="0"/>
              </a:rPr>
              <a:t>Blacksburg, Virgina</a:t>
            </a:r>
            <a:endParaRPr lang="en-US" sz="2100">
              <a:ln w="3175">
                <a:noFill/>
              </a:ln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Mindful Movement in the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207" y="3809317"/>
            <a:ext cx="5499859" cy="265019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b="1" u="sng" dirty="0"/>
              <a:t>Move More!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800" dirty="0"/>
              <a:t>Instead of calling or emailing a co-worker in your office, take a stroll down the hall!</a:t>
            </a:r>
            <a:endParaRPr lang="en-US" alt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800" dirty="0"/>
              <a:t>On a conference call? Stand, move, stretch, squats, desk push-ups</a:t>
            </a:r>
            <a:endParaRPr lang="en-US" alt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800" dirty="0"/>
              <a:t>Take the stairs as often as you can</a:t>
            </a:r>
            <a:endParaRPr lang="en-US" alt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1800" dirty="0"/>
              <a:t>Be creative on your feet and schedule walking meetings</a:t>
            </a:r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49977" y="2049684"/>
            <a:ext cx="7292605" cy="923330"/>
          </a:xfrm>
          <a:prstGeom prst="rect">
            <a:avLst/>
          </a:prstGeom>
          <a:noFill/>
          <a:ln w="19050">
            <a:noFill/>
          </a:ln>
          <a:effectLst>
            <a:softEdge rad="114300"/>
          </a:effectLst>
        </p:spPr>
        <p:txBody>
          <a:bodyPr wrap="square" rtlCol="0">
            <a:spAutoFit/>
          </a:bodyPr>
          <a:lstStyle/>
          <a:p>
            <a:r>
              <a:rPr lang="en-US" u="sng" dirty="0"/>
              <a:t>Experts recommend: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Sitting no more than </a:t>
            </a:r>
            <a:r>
              <a:rPr lang="en-US" b="1" dirty="0"/>
              <a:t>20 minutes </a:t>
            </a:r>
            <a:r>
              <a:rPr lang="en-US" dirty="0"/>
              <a:t>at a time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Standing still in one position for no more than </a:t>
            </a:r>
            <a:r>
              <a:rPr lang="en-US" b="1" dirty="0"/>
              <a:t>8 minutes</a:t>
            </a:r>
            <a:r>
              <a:rPr lang="en-US" dirty="0"/>
              <a:t>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48BC35-6D24-42CC-B243-FB46A510BA0F}"/>
              </a:ext>
            </a:extLst>
          </p:cNvPr>
          <p:cNvGrpSpPr/>
          <p:nvPr/>
        </p:nvGrpSpPr>
        <p:grpSpPr>
          <a:xfrm>
            <a:off x="356256" y="4653843"/>
            <a:ext cx="634627" cy="1789380"/>
            <a:chOff x="1088607" y="4040194"/>
            <a:chExt cx="634627" cy="17893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88D2FF-E52B-4DD6-BCEA-04BB23E2D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8607" y="4346651"/>
              <a:ext cx="634627" cy="1482923"/>
            </a:xfrm>
            <a:custGeom>
              <a:avLst/>
              <a:gdLst>
                <a:gd name="connsiteX0" fmla="*/ 574040 w 1010920"/>
                <a:gd name="connsiteY0" fmla="*/ 162560 h 2362200"/>
                <a:gd name="connsiteX1" fmla="*/ 614680 w 1010920"/>
                <a:gd name="connsiteY1" fmla="*/ 477520 h 2362200"/>
                <a:gd name="connsiteX2" fmla="*/ 960120 w 1010920"/>
                <a:gd name="connsiteY2" fmla="*/ 645160 h 2362200"/>
                <a:gd name="connsiteX3" fmla="*/ 1005840 w 1010920"/>
                <a:gd name="connsiteY3" fmla="*/ 690880 h 2362200"/>
                <a:gd name="connsiteX4" fmla="*/ 1010920 w 1010920"/>
                <a:gd name="connsiteY4" fmla="*/ 751840 h 2362200"/>
                <a:gd name="connsiteX5" fmla="*/ 980440 w 1010920"/>
                <a:gd name="connsiteY5" fmla="*/ 807720 h 2362200"/>
                <a:gd name="connsiteX6" fmla="*/ 909320 w 1010920"/>
                <a:gd name="connsiteY6" fmla="*/ 843280 h 2362200"/>
                <a:gd name="connsiteX7" fmla="*/ 619760 w 1010920"/>
                <a:gd name="connsiteY7" fmla="*/ 711200 h 2362200"/>
                <a:gd name="connsiteX8" fmla="*/ 614680 w 1010920"/>
                <a:gd name="connsiteY8" fmla="*/ 939800 h 2362200"/>
                <a:gd name="connsiteX9" fmla="*/ 802640 w 1010920"/>
                <a:gd name="connsiteY9" fmla="*/ 1071880 h 2362200"/>
                <a:gd name="connsiteX10" fmla="*/ 899160 w 1010920"/>
                <a:gd name="connsiteY10" fmla="*/ 1158240 h 2362200"/>
                <a:gd name="connsiteX11" fmla="*/ 949960 w 1010920"/>
                <a:gd name="connsiteY11" fmla="*/ 1254760 h 2362200"/>
                <a:gd name="connsiteX12" fmla="*/ 899160 w 1010920"/>
                <a:gd name="connsiteY12" fmla="*/ 1747520 h 2362200"/>
                <a:gd name="connsiteX13" fmla="*/ 863600 w 1010920"/>
                <a:gd name="connsiteY13" fmla="*/ 1833880 h 2362200"/>
                <a:gd name="connsiteX14" fmla="*/ 802640 w 1010920"/>
                <a:gd name="connsiteY14" fmla="*/ 1869440 h 2362200"/>
                <a:gd name="connsiteX15" fmla="*/ 726440 w 1010920"/>
                <a:gd name="connsiteY15" fmla="*/ 1879600 h 2362200"/>
                <a:gd name="connsiteX16" fmla="*/ 629920 w 1010920"/>
                <a:gd name="connsiteY16" fmla="*/ 1788160 h 2362200"/>
                <a:gd name="connsiteX17" fmla="*/ 614680 w 1010920"/>
                <a:gd name="connsiteY17" fmla="*/ 1752600 h 2362200"/>
                <a:gd name="connsiteX18" fmla="*/ 660400 w 1010920"/>
                <a:gd name="connsiteY18" fmla="*/ 1325880 h 2362200"/>
                <a:gd name="connsiteX19" fmla="*/ 508000 w 1010920"/>
                <a:gd name="connsiteY19" fmla="*/ 1214120 h 2362200"/>
                <a:gd name="connsiteX20" fmla="*/ 289560 w 1010920"/>
                <a:gd name="connsiteY20" fmla="*/ 2235200 h 2362200"/>
                <a:gd name="connsiteX21" fmla="*/ 259080 w 1010920"/>
                <a:gd name="connsiteY21" fmla="*/ 2321560 h 2362200"/>
                <a:gd name="connsiteX22" fmla="*/ 213360 w 1010920"/>
                <a:gd name="connsiteY22" fmla="*/ 2362200 h 2362200"/>
                <a:gd name="connsiteX23" fmla="*/ 137160 w 1010920"/>
                <a:gd name="connsiteY23" fmla="*/ 2362200 h 2362200"/>
                <a:gd name="connsiteX24" fmla="*/ 71120 w 1010920"/>
                <a:gd name="connsiteY24" fmla="*/ 2362200 h 2362200"/>
                <a:gd name="connsiteX25" fmla="*/ 30480 w 1010920"/>
                <a:gd name="connsiteY25" fmla="*/ 2316480 h 2362200"/>
                <a:gd name="connsiteX26" fmla="*/ 0 w 1010920"/>
                <a:gd name="connsiteY26" fmla="*/ 2255520 h 2362200"/>
                <a:gd name="connsiteX27" fmla="*/ 5080 w 1010920"/>
                <a:gd name="connsiteY27" fmla="*/ 2189480 h 2362200"/>
                <a:gd name="connsiteX28" fmla="*/ 55880 w 1010920"/>
                <a:gd name="connsiteY28" fmla="*/ 1996440 h 2362200"/>
                <a:gd name="connsiteX29" fmla="*/ 116840 w 1010920"/>
                <a:gd name="connsiteY29" fmla="*/ 1732280 h 2362200"/>
                <a:gd name="connsiteX30" fmla="*/ 152400 w 1010920"/>
                <a:gd name="connsiteY30" fmla="*/ 1584960 h 2362200"/>
                <a:gd name="connsiteX31" fmla="*/ 208280 w 1010920"/>
                <a:gd name="connsiteY31" fmla="*/ 1082040 h 2362200"/>
                <a:gd name="connsiteX32" fmla="*/ 193040 w 1010920"/>
                <a:gd name="connsiteY32" fmla="*/ 1031240 h 2362200"/>
                <a:gd name="connsiteX33" fmla="*/ 187960 w 1010920"/>
                <a:gd name="connsiteY33" fmla="*/ 985520 h 2362200"/>
                <a:gd name="connsiteX34" fmla="*/ 218440 w 1010920"/>
                <a:gd name="connsiteY34" fmla="*/ 675640 h 2362200"/>
                <a:gd name="connsiteX35" fmla="*/ 172720 w 1010920"/>
                <a:gd name="connsiteY35" fmla="*/ 502920 h 2362200"/>
                <a:gd name="connsiteX36" fmla="*/ 177800 w 1010920"/>
                <a:gd name="connsiteY36" fmla="*/ 386080 h 2362200"/>
                <a:gd name="connsiteX37" fmla="*/ 243840 w 1010920"/>
                <a:gd name="connsiteY37" fmla="*/ 193040 h 2362200"/>
                <a:gd name="connsiteX38" fmla="*/ 218440 w 1010920"/>
                <a:gd name="connsiteY38" fmla="*/ 152400 h 2362200"/>
                <a:gd name="connsiteX39" fmla="*/ 248920 w 1010920"/>
                <a:gd name="connsiteY39" fmla="*/ 76200 h 2362200"/>
                <a:gd name="connsiteX40" fmla="*/ 289560 w 1010920"/>
                <a:gd name="connsiteY40" fmla="*/ 30480 h 2362200"/>
                <a:gd name="connsiteX41" fmla="*/ 365760 w 1010920"/>
                <a:gd name="connsiteY41" fmla="*/ 0 h 2362200"/>
                <a:gd name="connsiteX42" fmla="*/ 447040 w 1010920"/>
                <a:gd name="connsiteY42" fmla="*/ 0 h 2362200"/>
                <a:gd name="connsiteX43" fmla="*/ 518160 w 1010920"/>
                <a:gd name="connsiteY43" fmla="*/ 50800 h 2362200"/>
                <a:gd name="connsiteX44" fmla="*/ 553720 w 1010920"/>
                <a:gd name="connsiteY44" fmla="*/ 106680 h 2362200"/>
                <a:gd name="connsiteX45" fmla="*/ 574040 w 1010920"/>
                <a:gd name="connsiteY45" fmla="*/ 162560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10920" h="2362200">
                  <a:moveTo>
                    <a:pt x="574040" y="162560"/>
                  </a:moveTo>
                  <a:lnTo>
                    <a:pt x="614680" y="477520"/>
                  </a:lnTo>
                  <a:lnTo>
                    <a:pt x="960120" y="645160"/>
                  </a:lnTo>
                  <a:lnTo>
                    <a:pt x="1005840" y="690880"/>
                  </a:lnTo>
                  <a:lnTo>
                    <a:pt x="1010920" y="751840"/>
                  </a:lnTo>
                  <a:lnTo>
                    <a:pt x="980440" y="807720"/>
                  </a:lnTo>
                  <a:lnTo>
                    <a:pt x="909320" y="843280"/>
                  </a:lnTo>
                  <a:lnTo>
                    <a:pt x="619760" y="711200"/>
                  </a:lnTo>
                  <a:lnTo>
                    <a:pt x="614680" y="939800"/>
                  </a:lnTo>
                  <a:lnTo>
                    <a:pt x="802640" y="1071880"/>
                  </a:lnTo>
                  <a:lnTo>
                    <a:pt x="899160" y="1158240"/>
                  </a:lnTo>
                  <a:lnTo>
                    <a:pt x="949960" y="1254760"/>
                  </a:lnTo>
                  <a:lnTo>
                    <a:pt x="899160" y="1747520"/>
                  </a:lnTo>
                  <a:lnTo>
                    <a:pt x="863600" y="1833880"/>
                  </a:lnTo>
                  <a:lnTo>
                    <a:pt x="802640" y="1869440"/>
                  </a:lnTo>
                  <a:lnTo>
                    <a:pt x="726440" y="1879600"/>
                  </a:lnTo>
                  <a:lnTo>
                    <a:pt x="629920" y="1788160"/>
                  </a:lnTo>
                  <a:lnTo>
                    <a:pt x="614680" y="1752600"/>
                  </a:lnTo>
                  <a:lnTo>
                    <a:pt x="660400" y="1325880"/>
                  </a:lnTo>
                  <a:lnTo>
                    <a:pt x="508000" y="1214120"/>
                  </a:lnTo>
                  <a:lnTo>
                    <a:pt x="289560" y="2235200"/>
                  </a:lnTo>
                  <a:lnTo>
                    <a:pt x="259080" y="2321560"/>
                  </a:lnTo>
                  <a:lnTo>
                    <a:pt x="213360" y="2362200"/>
                  </a:lnTo>
                  <a:lnTo>
                    <a:pt x="137160" y="2362200"/>
                  </a:lnTo>
                  <a:lnTo>
                    <a:pt x="71120" y="2362200"/>
                  </a:lnTo>
                  <a:lnTo>
                    <a:pt x="30480" y="2316480"/>
                  </a:lnTo>
                  <a:lnTo>
                    <a:pt x="0" y="2255520"/>
                  </a:lnTo>
                  <a:lnTo>
                    <a:pt x="5080" y="2189480"/>
                  </a:lnTo>
                  <a:lnTo>
                    <a:pt x="55880" y="1996440"/>
                  </a:lnTo>
                  <a:lnTo>
                    <a:pt x="116840" y="1732280"/>
                  </a:lnTo>
                  <a:lnTo>
                    <a:pt x="152400" y="1584960"/>
                  </a:lnTo>
                  <a:lnTo>
                    <a:pt x="208280" y="1082040"/>
                  </a:lnTo>
                  <a:lnTo>
                    <a:pt x="193040" y="1031240"/>
                  </a:lnTo>
                  <a:lnTo>
                    <a:pt x="187960" y="985520"/>
                  </a:lnTo>
                  <a:lnTo>
                    <a:pt x="218440" y="675640"/>
                  </a:lnTo>
                  <a:lnTo>
                    <a:pt x="172720" y="502920"/>
                  </a:lnTo>
                  <a:lnTo>
                    <a:pt x="177800" y="386080"/>
                  </a:lnTo>
                  <a:lnTo>
                    <a:pt x="243840" y="193040"/>
                  </a:lnTo>
                  <a:lnTo>
                    <a:pt x="218440" y="152400"/>
                  </a:lnTo>
                  <a:lnTo>
                    <a:pt x="248920" y="76200"/>
                  </a:lnTo>
                  <a:lnTo>
                    <a:pt x="289560" y="30480"/>
                  </a:lnTo>
                  <a:lnTo>
                    <a:pt x="365760" y="0"/>
                  </a:lnTo>
                  <a:lnTo>
                    <a:pt x="447040" y="0"/>
                  </a:lnTo>
                  <a:lnTo>
                    <a:pt x="518160" y="50800"/>
                  </a:lnTo>
                  <a:lnTo>
                    <a:pt x="553720" y="106680"/>
                  </a:lnTo>
                  <a:lnTo>
                    <a:pt x="574040" y="162560"/>
                  </a:lnTo>
                  <a:close/>
                </a:path>
              </a:pathLst>
            </a:custGeom>
            <a:blipFill>
              <a:blip r:embed="rId2"/>
              <a:stretch>
                <a:fillRect l="-14669" t="433" r="-8951" b="-43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744846-7C46-4F4C-A3A4-825AA12E7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300" y="4040194"/>
              <a:ext cx="298985" cy="306457"/>
            </a:xfrm>
            <a:prstGeom prst="ellipse">
              <a:avLst/>
            </a:prstGeom>
          </p:spPr>
        </p:pic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77DF856-C759-4FAF-A39C-9FC5DD38AF9F}"/>
              </a:ext>
            </a:extLst>
          </p:cNvPr>
          <p:cNvSpPr/>
          <p:nvPr/>
        </p:nvSpPr>
        <p:spPr>
          <a:xfrm>
            <a:off x="356256" y="4346651"/>
            <a:ext cx="3008102" cy="2112858"/>
          </a:xfrm>
          <a:custGeom>
            <a:avLst/>
            <a:gdLst>
              <a:gd name="connsiteX0" fmla="*/ 0 w 2871216"/>
              <a:gd name="connsiteY0" fmla="*/ 1908048 h 1975104"/>
              <a:gd name="connsiteX1" fmla="*/ 329184 w 2871216"/>
              <a:gd name="connsiteY1" fmla="*/ 1920240 h 1975104"/>
              <a:gd name="connsiteX2" fmla="*/ 329184 w 2871216"/>
              <a:gd name="connsiteY2" fmla="*/ 1645920 h 1975104"/>
              <a:gd name="connsiteX3" fmla="*/ 682752 w 2871216"/>
              <a:gd name="connsiteY3" fmla="*/ 1633728 h 1975104"/>
              <a:gd name="connsiteX4" fmla="*/ 676656 w 2871216"/>
              <a:gd name="connsiteY4" fmla="*/ 1371600 h 1975104"/>
              <a:gd name="connsiteX5" fmla="*/ 1036320 w 2871216"/>
              <a:gd name="connsiteY5" fmla="*/ 1365504 h 1975104"/>
              <a:gd name="connsiteX6" fmla="*/ 1048512 w 2871216"/>
              <a:gd name="connsiteY6" fmla="*/ 1097280 h 1975104"/>
              <a:gd name="connsiteX7" fmla="*/ 1389888 w 2871216"/>
              <a:gd name="connsiteY7" fmla="*/ 1091184 h 1975104"/>
              <a:gd name="connsiteX8" fmla="*/ 1389888 w 2871216"/>
              <a:gd name="connsiteY8" fmla="*/ 829056 h 1975104"/>
              <a:gd name="connsiteX9" fmla="*/ 1743456 w 2871216"/>
              <a:gd name="connsiteY9" fmla="*/ 816864 h 1975104"/>
              <a:gd name="connsiteX10" fmla="*/ 1743456 w 2871216"/>
              <a:gd name="connsiteY10" fmla="*/ 560832 h 1975104"/>
              <a:gd name="connsiteX11" fmla="*/ 2109216 w 2871216"/>
              <a:gd name="connsiteY11" fmla="*/ 548640 h 1975104"/>
              <a:gd name="connsiteX12" fmla="*/ 2103120 w 2871216"/>
              <a:gd name="connsiteY12" fmla="*/ 286512 h 1975104"/>
              <a:gd name="connsiteX13" fmla="*/ 2456688 w 2871216"/>
              <a:gd name="connsiteY13" fmla="*/ 274320 h 1975104"/>
              <a:gd name="connsiteX14" fmla="*/ 2468880 w 2871216"/>
              <a:gd name="connsiteY14" fmla="*/ 0 h 1975104"/>
              <a:gd name="connsiteX15" fmla="*/ 2871216 w 2871216"/>
              <a:gd name="connsiteY15" fmla="*/ 0 h 1975104"/>
              <a:gd name="connsiteX16" fmla="*/ 2865120 w 2871216"/>
              <a:gd name="connsiteY16" fmla="*/ 60960 h 1975104"/>
              <a:gd name="connsiteX17" fmla="*/ 2517648 w 2871216"/>
              <a:gd name="connsiteY17" fmla="*/ 67056 h 1975104"/>
              <a:gd name="connsiteX18" fmla="*/ 2511552 w 2871216"/>
              <a:gd name="connsiteY18" fmla="*/ 335280 h 1975104"/>
              <a:gd name="connsiteX19" fmla="*/ 2170176 w 2871216"/>
              <a:gd name="connsiteY19" fmla="*/ 335280 h 1975104"/>
              <a:gd name="connsiteX20" fmla="*/ 2170176 w 2871216"/>
              <a:gd name="connsiteY20" fmla="*/ 603504 h 1975104"/>
              <a:gd name="connsiteX21" fmla="*/ 1810512 w 2871216"/>
              <a:gd name="connsiteY21" fmla="*/ 609600 h 1975104"/>
              <a:gd name="connsiteX22" fmla="*/ 1810512 w 2871216"/>
              <a:gd name="connsiteY22" fmla="*/ 877824 h 1975104"/>
              <a:gd name="connsiteX23" fmla="*/ 1463040 w 2871216"/>
              <a:gd name="connsiteY23" fmla="*/ 890016 h 1975104"/>
              <a:gd name="connsiteX24" fmla="*/ 1456944 w 2871216"/>
              <a:gd name="connsiteY24" fmla="*/ 1158240 h 1975104"/>
              <a:gd name="connsiteX25" fmla="*/ 1109472 w 2871216"/>
              <a:gd name="connsiteY25" fmla="*/ 1164336 h 1975104"/>
              <a:gd name="connsiteX26" fmla="*/ 1097280 w 2871216"/>
              <a:gd name="connsiteY26" fmla="*/ 1426464 h 1975104"/>
              <a:gd name="connsiteX27" fmla="*/ 755904 w 2871216"/>
              <a:gd name="connsiteY27" fmla="*/ 1438656 h 1975104"/>
              <a:gd name="connsiteX28" fmla="*/ 749808 w 2871216"/>
              <a:gd name="connsiteY28" fmla="*/ 1700784 h 1975104"/>
              <a:gd name="connsiteX29" fmla="*/ 396240 w 2871216"/>
              <a:gd name="connsiteY29" fmla="*/ 1706880 h 1975104"/>
              <a:gd name="connsiteX30" fmla="*/ 384048 w 2871216"/>
              <a:gd name="connsiteY30" fmla="*/ 1969008 h 1975104"/>
              <a:gd name="connsiteX31" fmla="*/ 6096 w 2871216"/>
              <a:gd name="connsiteY31" fmla="*/ 1975104 h 1975104"/>
              <a:gd name="connsiteX32" fmla="*/ 0 w 2871216"/>
              <a:gd name="connsiteY32" fmla="*/ 1908048 h 197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1216" h="1975104">
                <a:moveTo>
                  <a:pt x="0" y="1908048"/>
                </a:moveTo>
                <a:lnTo>
                  <a:pt x="329184" y="1920240"/>
                </a:lnTo>
                <a:lnTo>
                  <a:pt x="329184" y="1645920"/>
                </a:lnTo>
                <a:lnTo>
                  <a:pt x="682752" y="1633728"/>
                </a:lnTo>
                <a:lnTo>
                  <a:pt x="676656" y="1371600"/>
                </a:lnTo>
                <a:lnTo>
                  <a:pt x="1036320" y="1365504"/>
                </a:lnTo>
                <a:lnTo>
                  <a:pt x="1048512" y="1097280"/>
                </a:lnTo>
                <a:lnTo>
                  <a:pt x="1389888" y="1091184"/>
                </a:lnTo>
                <a:lnTo>
                  <a:pt x="1389888" y="829056"/>
                </a:lnTo>
                <a:lnTo>
                  <a:pt x="1743456" y="816864"/>
                </a:lnTo>
                <a:lnTo>
                  <a:pt x="1743456" y="560832"/>
                </a:lnTo>
                <a:lnTo>
                  <a:pt x="2109216" y="548640"/>
                </a:lnTo>
                <a:lnTo>
                  <a:pt x="2103120" y="286512"/>
                </a:lnTo>
                <a:lnTo>
                  <a:pt x="2456688" y="274320"/>
                </a:lnTo>
                <a:lnTo>
                  <a:pt x="2468880" y="0"/>
                </a:lnTo>
                <a:lnTo>
                  <a:pt x="2871216" y="0"/>
                </a:lnTo>
                <a:lnTo>
                  <a:pt x="2865120" y="60960"/>
                </a:lnTo>
                <a:lnTo>
                  <a:pt x="2517648" y="67056"/>
                </a:lnTo>
                <a:lnTo>
                  <a:pt x="2511552" y="335280"/>
                </a:lnTo>
                <a:lnTo>
                  <a:pt x="2170176" y="335280"/>
                </a:lnTo>
                <a:lnTo>
                  <a:pt x="2170176" y="603504"/>
                </a:lnTo>
                <a:lnTo>
                  <a:pt x="1810512" y="609600"/>
                </a:lnTo>
                <a:lnTo>
                  <a:pt x="1810512" y="877824"/>
                </a:lnTo>
                <a:lnTo>
                  <a:pt x="1463040" y="890016"/>
                </a:lnTo>
                <a:lnTo>
                  <a:pt x="1456944" y="1158240"/>
                </a:lnTo>
                <a:lnTo>
                  <a:pt x="1109472" y="1164336"/>
                </a:lnTo>
                <a:lnTo>
                  <a:pt x="1097280" y="1426464"/>
                </a:lnTo>
                <a:lnTo>
                  <a:pt x="755904" y="1438656"/>
                </a:lnTo>
                <a:lnTo>
                  <a:pt x="749808" y="1700784"/>
                </a:lnTo>
                <a:lnTo>
                  <a:pt x="396240" y="1706880"/>
                </a:lnTo>
                <a:lnTo>
                  <a:pt x="384048" y="1969008"/>
                </a:lnTo>
                <a:lnTo>
                  <a:pt x="6096" y="1975104"/>
                </a:lnTo>
                <a:lnTo>
                  <a:pt x="0" y="1908048"/>
                </a:lnTo>
                <a:close/>
              </a:path>
            </a:pathLst>
          </a:custGeom>
          <a:solidFill>
            <a:srgbClr val="C8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5023B6-3A02-42BD-80B9-00C2C8B561FC}"/>
              </a:ext>
            </a:extLst>
          </p:cNvPr>
          <p:cNvGrpSpPr/>
          <p:nvPr/>
        </p:nvGrpSpPr>
        <p:grpSpPr>
          <a:xfrm>
            <a:off x="146668" y="2956963"/>
            <a:ext cx="8871398" cy="763449"/>
            <a:chOff x="201523" y="2967354"/>
            <a:chExt cx="8871398" cy="7634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C7136C-DF6E-49AD-8AA3-95DF69EC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201523" y="2996237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BD7406-0333-40D8-A6D3-2666B5BC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4293074" y="2967354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6BBBD81-E2E9-4A81-8F62-A5135E6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1192372" y="2998063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69BC7D2-F496-49AF-9A63-9B36FA518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2217476" y="2998028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5A5B5C-2193-4E58-B326-7365DBA5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3252619" y="2996237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7B6D6F-713B-427A-AE8A-57A200F37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5313899" y="2996239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90A1277-9D66-4995-8FF6-20A8DDAE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6317581" y="2996238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5AB0F4-0B34-4A13-9B0A-4E4C644A7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7334129" y="2998968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DC22805-AA2B-4B33-AEFE-B68642440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D59F3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75101">
              <a:off x="8341086" y="2996238"/>
              <a:ext cx="731835" cy="73183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725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23 L -1.11111E-6 0.00023 C 0.00191 -0.00417 0.00417 -0.00787 0.00608 -0.01204 C 0.00677 -0.01343 0.00677 -0.01551 0.00729 -0.0169 C 0.00851 -0.02014 0.01024 -0.02315 0.01233 -0.02523 C 0.01615 -0.02963 0.01788 -0.03125 0.0224 -0.0338 C 0.02656 -0.03611 0.02622 -0.03426 0.02986 -0.03866 C 0.03247 -0.0419 0.0349 -0.04537 0.0375 -0.04884 C 0.03889 -0.05047 0.03976 -0.05255 0.04115 -0.05371 C 0.04254 -0.05509 0.04375 -0.05602 0.04497 -0.05718 C 0.05469 -0.06783 0.04323 -0.05718 0.05243 -0.06551 C 0.05972 -0.07986 0.05017 -0.06297 0.05886 -0.07222 C 0.0599 -0.07361 0.06007 -0.07593 0.06146 -0.07732 C 0.06233 -0.07847 0.06389 -0.07824 0.06511 -0.07894 C 0.06632 -0.07986 0.06771 -0.08102 0.06875 -0.08218 C 0.07031 -0.0838 0.07118 -0.08588 0.07274 -0.08727 C 0.07379 -0.08866 0.07535 -0.08935 0.07639 -0.09051 C 0.07778 -0.09213 0.07882 -0.09422 0.08004 -0.09584 C 0.08125 -0.09699 0.08264 -0.09769 0.08403 -0.09908 C 0.08785 -0.10324 0.08507 -0.10209 0.09011 -0.10556 C 0.09149 -0.10672 0.09271 -0.10672 0.09392 -0.10741 C 0.09531 -0.10834 0.09636 -0.10996 0.09774 -0.11088 C 0.09879 -0.11158 0.10035 -0.11158 0.10139 -0.11227 C 0.10417 -0.11435 0.10903 -0.11922 0.10903 -0.11898 C 0.1132 -0.12755 0.1092 -0.1213 0.11528 -0.12732 C 0.11615 -0.12847 0.11702 -0.12986 0.11771 -0.13079 C 0.11927 -0.13264 0.12448 -0.1375 0.12656 -0.13935 C 0.1283 -0.14051 0.13004 -0.14121 0.1316 -0.14236 C 0.13455 -0.14514 0.1342 -0.14746 0.13663 -0.15093 C 0.14184 -0.1588 0.14167 -0.1581 0.14653 -0.16273 C 0.15156 -0.17269 0.14618 -0.16389 0.15295 -0.16945 C 0.15695 -0.17269 0.15417 -0.17338 0.15799 -0.17778 C 0.16024 -0.18033 0.16285 -0.18218 0.16545 -0.18449 C 0.16927 -0.18773 0.16979 -0.18866 0.17413 -0.19121 C 0.17552 -0.1919 0.17674 -0.1919 0.17813 -0.19283 C 0.18663 -0.19861 0.17604 -0.19468 0.18802 -0.19792 C 0.19549 -0.20278 0.19132 -0.20023 0.2007 -0.2044 L 0.20434 -0.20625 C 0.20573 -0.20787 0.20677 -0.20972 0.20816 -0.21111 C 0.21667 -0.2206 0.2092 -0.21088 0.21337 -0.21597 L 0.21337 -0.21574 " pathEditMode="relative" rAng="0" ptsTypes="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-1076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8F46E7BB-2CC4-41FC-84DC-C4C5449A7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Mental Energy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4B0E4D1D-0622-4A95-9ACE-5F94F8F375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317" y="2108428"/>
            <a:ext cx="6421954" cy="2880320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2000"/>
              <a:t>Besides </a:t>
            </a:r>
            <a:r>
              <a:rPr lang="en-US" altLang="en-US" sz="2000" dirty="0"/>
              <a:t>the physical benefits, moving around more </a:t>
            </a:r>
            <a:r>
              <a:rPr lang="en-US" altLang="en-US" sz="2000"/>
              <a:t>often can:</a:t>
            </a:r>
            <a:endParaRPr lang="en-US" altLang="en-US" sz="240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000"/>
              <a:t>Improve your mood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000"/>
              <a:t>Increase mental energy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sz="2000"/>
              <a:t>Reduce fatigue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2000" dirty="0"/>
              <a:t>Studies</a:t>
            </a:r>
            <a:r>
              <a:rPr lang="en-US" altLang="en-US" sz="2000"/>
              <a:t> have shown standing up and walking even just 5 min/hour lifts mood, combats lethargy without reducing focus, and can even dull hunger pangs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marL="0" indent="0" eaLnBrk="1" hangingPunct="1">
              <a:buNone/>
            </a:pPr>
            <a:endParaRPr lang="en-US" altLang="en-US" sz="1600"/>
          </a:p>
          <a:p>
            <a:pPr marL="0" indent="0" eaLnBrk="1" hangingPunct="1">
              <a:buNone/>
            </a:pPr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0850A2-3702-49A8-970E-D3BBEAAC6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04105"/>
            <a:ext cx="8203495" cy="1036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98A24-98CD-4FC9-A61E-1328C6269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40" y="2299435"/>
            <a:ext cx="2047760" cy="22591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Office Exercises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8CA1-5543-4FB0-9510-76757BB0A2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52" y="3451684"/>
            <a:ext cx="1135381" cy="3128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43971-FB23-4587-8880-A3916F097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8"/>
          <a:stretch/>
        </p:blipFill>
        <p:spPr>
          <a:xfrm>
            <a:off x="341927" y="5409117"/>
            <a:ext cx="3538847" cy="123297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grpSp>
        <p:nvGrpSpPr>
          <p:cNvPr id="45" name="Group 1">
            <a:extLst>
              <a:ext uri="{FF2B5EF4-FFF2-40B4-BE49-F238E27FC236}">
                <a16:creationId xmlns:a16="http://schemas.microsoft.com/office/drawing/2014/main" id="{AEFA61BA-031F-46F9-B29E-1DE1557FAE35}"/>
              </a:ext>
            </a:extLst>
          </p:cNvPr>
          <p:cNvGrpSpPr>
            <a:grpSpLocks noChangeAspect="1"/>
          </p:cNvGrpSpPr>
          <p:nvPr/>
        </p:nvGrpSpPr>
        <p:grpSpPr>
          <a:xfrm>
            <a:off x="3590052" y="3635559"/>
            <a:ext cx="1916257" cy="2944616"/>
            <a:chOff x="5431026" y="2976733"/>
            <a:chExt cx="2069997" cy="318085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D45798C-04C5-48F2-AEDE-FBE5F1889C77}"/>
                </a:ext>
              </a:extLst>
            </p:cNvPr>
            <p:cNvSpPr/>
            <p:nvPr/>
          </p:nvSpPr>
          <p:spPr>
            <a:xfrm rot="21426774">
              <a:off x="5431026" y="2976733"/>
              <a:ext cx="2063404" cy="273610"/>
            </a:xfrm>
            <a:custGeom>
              <a:avLst/>
              <a:gdLst>
                <a:gd name="connsiteX0" fmla="*/ 137160 w 6835140"/>
                <a:gd name="connsiteY0" fmla="*/ 0 h 2110740"/>
                <a:gd name="connsiteX1" fmla="*/ 205740 w 6835140"/>
                <a:gd name="connsiteY1" fmla="*/ 320040 h 2110740"/>
                <a:gd name="connsiteX2" fmla="*/ 205740 w 6835140"/>
                <a:gd name="connsiteY2" fmla="*/ 640080 h 2110740"/>
                <a:gd name="connsiteX3" fmla="*/ 190500 w 6835140"/>
                <a:gd name="connsiteY3" fmla="*/ 777240 h 2110740"/>
                <a:gd name="connsiteX4" fmla="*/ 152400 w 6835140"/>
                <a:gd name="connsiteY4" fmla="*/ 906780 h 2110740"/>
                <a:gd name="connsiteX5" fmla="*/ 129540 w 6835140"/>
                <a:gd name="connsiteY5" fmla="*/ 1043940 h 2110740"/>
                <a:gd name="connsiteX6" fmla="*/ 83820 w 6835140"/>
                <a:gd name="connsiteY6" fmla="*/ 1135380 h 2110740"/>
                <a:gd name="connsiteX7" fmla="*/ 38100 w 6835140"/>
                <a:gd name="connsiteY7" fmla="*/ 1211580 h 2110740"/>
                <a:gd name="connsiteX8" fmla="*/ 7620 w 6835140"/>
                <a:gd name="connsiteY8" fmla="*/ 1264920 h 2110740"/>
                <a:gd name="connsiteX9" fmla="*/ 0 w 6835140"/>
                <a:gd name="connsiteY9" fmla="*/ 1303020 h 2110740"/>
                <a:gd name="connsiteX10" fmla="*/ 30480 w 6835140"/>
                <a:gd name="connsiteY10" fmla="*/ 1318260 h 2110740"/>
                <a:gd name="connsiteX11" fmla="*/ 83820 w 6835140"/>
                <a:gd name="connsiteY11" fmla="*/ 1371600 h 2110740"/>
                <a:gd name="connsiteX12" fmla="*/ 205740 w 6835140"/>
                <a:gd name="connsiteY12" fmla="*/ 1424940 h 2110740"/>
                <a:gd name="connsiteX13" fmla="*/ 396240 w 6835140"/>
                <a:gd name="connsiteY13" fmla="*/ 1493520 h 2110740"/>
                <a:gd name="connsiteX14" fmla="*/ 1097280 w 6835140"/>
                <a:gd name="connsiteY14" fmla="*/ 1569720 h 2110740"/>
                <a:gd name="connsiteX15" fmla="*/ 5166360 w 6835140"/>
                <a:gd name="connsiteY15" fmla="*/ 1836420 h 2110740"/>
                <a:gd name="connsiteX16" fmla="*/ 5798820 w 6835140"/>
                <a:gd name="connsiteY16" fmla="*/ 1912620 h 2110740"/>
                <a:gd name="connsiteX17" fmla="*/ 6096000 w 6835140"/>
                <a:gd name="connsiteY17" fmla="*/ 1973580 h 2110740"/>
                <a:gd name="connsiteX18" fmla="*/ 6477000 w 6835140"/>
                <a:gd name="connsiteY18" fmla="*/ 2072640 h 2110740"/>
                <a:gd name="connsiteX19" fmla="*/ 6629400 w 6835140"/>
                <a:gd name="connsiteY19" fmla="*/ 2110740 h 2110740"/>
                <a:gd name="connsiteX20" fmla="*/ 6614160 w 6835140"/>
                <a:gd name="connsiteY20" fmla="*/ 1927860 h 2110740"/>
                <a:gd name="connsiteX21" fmla="*/ 6606540 w 6835140"/>
                <a:gd name="connsiteY21" fmla="*/ 1851660 h 2110740"/>
                <a:gd name="connsiteX22" fmla="*/ 6606540 w 6835140"/>
                <a:gd name="connsiteY22" fmla="*/ 1813560 h 2110740"/>
                <a:gd name="connsiteX23" fmla="*/ 6621780 w 6835140"/>
                <a:gd name="connsiteY23" fmla="*/ 1737360 h 2110740"/>
                <a:gd name="connsiteX24" fmla="*/ 6644640 w 6835140"/>
                <a:gd name="connsiteY24" fmla="*/ 1653540 h 2110740"/>
                <a:gd name="connsiteX25" fmla="*/ 6659880 w 6835140"/>
                <a:gd name="connsiteY25" fmla="*/ 1554480 h 2110740"/>
                <a:gd name="connsiteX26" fmla="*/ 6736080 w 6835140"/>
                <a:gd name="connsiteY26" fmla="*/ 1318260 h 2110740"/>
                <a:gd name="connsiteX27" fmla="*/ 6797040 w 6835140"/>
                <a:gd name="connsiteY27" fmla="*/ 1196340 h 2110740"/>
                <a:gd name="connsiteX28" fmla="*/ 6835140 w 6835140"/>
                <a:gd name="connsiteY28" fmla="*/ 1104900 h 2110740"/>
                <a:gd name="connsiteX29" fmla="*/ 6781800 w 6835140"/>
                <a:gd name="connsiteY29" fmla="*/ 990600 h 2110740"/>
                <a:gd name="connsiteX30" fmla="*/ 6705600 w 6835140"/>
                <a:gd name="connsiteY30" fmla="*/ 929640 h 2110740"/>
                <a:gd name="connsiteX31" fmla="*/ 6477000 w 6835140"/>
                <a:gd name="connsiteY31" fmla="*/ 822960 h 2110740"/>
                <a:gd name="connsiteX32" fmla="*/ 6096000 w 6835140"/>
                <a:gd name="connsiteY32" fmla="*/ 723900 h 2110740"/>
                <a:gd name="connsiteX33" fmla="*/ 5509260 w 6835140"/>
                <a:gd name="connsiteY33" fmla="*/ 655320 h 2110740"/>
                <a:gd name="connsiteX34" fmla="*/ 2606040 w 6835140"/>
                <a:gd name="connsiteY34" fmla="*/ 457200 h 2110740"/>
                <a:gd name="connsiteX35" fmla="*/ 1775460 w 6835140"/>
                <a:gd name="connsiteY35" fmla="*/ 388620 h 2110740"/>
                <a:gd name="connsiteX36" fmla="*/ 1371600 w 6835140"/>
                <a:gd name="connsiteY36" fmla="*/ 342900 h 2110740"/>
                <a:gd name="connsiteX37" fmla="*/ 1028700 w 6835140"/>
                <a:gd name="connsiteY37" fmla="*/ 289560 h 2110740"/>
                <a:gd name="connsiteX38" fmla="*/ 731520 w 6835140"/>
                <a:gd name="connsiteY38" fmla="*/ 236220 h 2110740"/>
                <a:gd name="connsiteX39" fmla="*/ 449580 w 6835140"/>
                <a:gd name="connsiteY39" fmla="*/ 160020 h 2110740"/>
                <a:gd name="connsiteX40" fmla="*/ 281940 w 6835140"/>
                <a:gd name="connsiteY40" fmla="*/ 68580 h 2110740"/>
                <a:gd name="connsiteX41" fmla="*/ 137160 w 6835140"/>
                <a:gd name="connsiteY41" fmla="*/ 0 h 211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835140" h="2110740">
                  <a:moveTo>
                    <a:pt x="137160" y="0"/>
                  </a:moveTo>
                  <a:lnTo>
                    <a:pt x="205740" y="320040"/>
                  </a:lnTo>
                  <a:lnTo>
                    <a:pt x="205740" y="640080"/>
                  </a:lnTo>
                  <a:lnTo>
                    <a:pt x="190500" y="777240"/>
                  </a:lnTo>
                  <a:lnTo>
                    <a:pt x="152400" y="906780"/>
                  </a:lnTo>
                  <a:lnTo>
                    <a:pt x="129540" y="1043940"/>
                  </a:lnTo>
                  <a:lnTo>
                    <a:pt x="83820" y="1135380"/>
                  </a:lnTo>
                  <a:lnTo>
                    <a:pt x="38100" y="1211580"/>
                  </a:lnTo>
                  <a:lnTo>
                    <a:pt x="7620" y="1264920"/>
                  </a:lnTo>
                  <a:lnTo>
                    <a:pt x="0" y="1303020"/>
                  </a:lnTo>
                  <a:lnTo>
                    <a:pt x="30480" y="1318260"/>
                  </a:lnTo>
                  <a:lnTo>
                    <a:pt x="83820" y="1371600"/>
                  </a:lnTo>
                  <a:lnTo>
                    <a:pt x="205740" y="1424940"/>
                  </a:lnTo>
                  <a:lnTo>
                    <a:pt x="396240" y="1493520"/>
                  </a:lnTo>
                  <a:lnTo>
                    <a:pt x="1097280" y="1569720"/>
                  </a:lnTo>
                  <a:lnTo>
                    <a:pt x="5166360" y="1836420"/>
                  </a:lnTo>
                  <a:lnTo>
                    <a:pt x="5798820" y="1912620"/>
                  </a:lnTo>
                  <a:lnTo>
                    <a:pt x="6096000" y="1973580"/>
                  </a:lnTo>
                  <a:lnTo>
                    <a:pt x="6477000" y="2072640"/>
                  </a:lnTo>
                  <a:lnTo>
                    <a:pt x="6629400" y="2110740"/>
                  </a:lnTo>
                  <a:lnTo>
                    <a:pt x="6614160" y="1927860"/>
                  </a:lnTo>
                  <a:lnTo>
                    <a:pt x="6606540" y="1851660"/>
                  </a:lnTo>
                  <a:lnTo>
                    <a:pt x="6606540" y="1813560"/>
                  </a:lnTo>
                  <a:lnTo>
                    <a:pt x="6621780" y="1737360"/>
                  </a:lnTo>
                  <a:lnTo>
                    <a:pt x="6644640" y="1653540"/>
                  </a:lnTo>
                  <a:lnTo>
                    <a:pt x="6659880" y="1554480"/>
                  </a:lnTo>
                  <a:lnTo>
                    <a:pt x="6736080" y="1318260"/>
                  </a:lnTo>
                  <a:lnTo>
                    <a:pt x="6797040" y="1196340"/>
                  </a:lnTo>
                  <a:lnTo>
                    <a:pt x="6835140" y="1104900"/>
                  </a:lnTo>
                  <a:lnTo>
                    <a:pt x="6781800" y="990600"/>
                  </a:lnTo>
                  <a:lnTo>
                    <a:pt x="6705600" y="929640"/>
                  </a:lnTo>
                  <a:lnTo>
                    <a:pt x="6477000" y="822960"/>
                  </a:lnTo>
                  <a:lnTo>
                    <a:pt x="6096000" y="723900"/>
                  </a:lnTo>
                  <a:lnTo>
                    <a:pt x="5509260" y="655320"/>
                  </a:lnTo>
                  <a:lnTo>
                    <a:pt x="2606040" y="457200"/>
                  </a:lnTo>
                  <a:lnTo>
                    <a:pt x="1775460" y="388620"/>
                  </a:lnTo>
                  <a:lnTo>
                    <a:pt x="1371600" y="342900"/>
                  </a:lnTo>
                  <a:lnTo>
                    <a:pt x="1028700" y="289560"/>
                  </a:lnTo>
                  <a:lnTo>
                    <a:pt x="731520" y="236220"/>
                  </a:lnTo>
                  <a:lnTo>
                    <a:pt x="449580" y="160020"/>
                  </a:lnTo>
                  <a:lnTo>
                    <a:pt x="281940" y="68580"/>
                  </a:lnTo>
                  <a:lnTo>
                    <a:pt x="137160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7863B2-8E84-4CAD-8E94-8C4225CE6114}"/>
                </a:ext>
              </a:extLst>
            </p:cNvPr>
            <p:cNvSpPr/>
            <p:nvPr/>
          </p:nvSpPr>
          <p:spPr>
            <a:xfrm>
              <a:off x="5452767" y="3097399"/>
              <a:ext cx="2048256" cy="3060192"/>
            </a:xfrm>
            <a:custGeom>
              <a:avLst/>
              <a:gdLst>
                <a:gd name="connsiteX0" fmla="*/ 0 w 2048256"/>
                <a:gd name="connsiteY0" fmla="*/ 195072 h 3060192"/>
                <a:gd name="connsiteX1" fmla="*/ 0 w 2048256"/>
                <a:gd name="connsiteY1" fmla="*/ 195072 h 3060192"/>
                <a:gd name="connsiteX2" fmla="*/ 85344 w 2048256"/>
                <a:gd name="connsiteY2" fmla="*/ 286512 h 3060192"/>
                <a:gd name="connsiteX3" fmla="*/ 109728 w 2048256"/>
                <a:gd name="connsiteY3" fmla="*/ 310896 h 3060192"/>
                <a:gd name="connsiteX4" fmla="*/ 134112 w 2048256"/>
                <a:gd name="connsiteY4" fmla="*/ 335280 h 3060192"/>
                <a:gd name="connsiteX5" fmla="*/ 195072 w 2048256"/>
                <a:gd name="connsiteY5" fmla="*/ 408432 h 3060192"/>
                <a:gd name="connsiteX6" fmla="*/ 225552 w 2048256"/>
                <a:gd name="connsiteY6" fmla="*/ 426720 h 3060192"/>
                <a:gd name="connsiteX7" fmla="*/ 249936 w 2048256"/>
                <a:gd name="connsiteY7" fmla="*/ 451104 h 3060192"/>
                <a:gd name="connsiteX8" fmla="*/ 274320 w 2048256"/>
                <a:gd name="connsiteY8" fmla="*/ 469392 h 3060192"/>
                <a:gd name="connsiteX9" fmla="*/ 292608 w 2048256"/>
                <a:gd name="connsiteY9" fmla="*/ 487680 h 3060192"/>
                <a:gd name="connsiteX10" fmla="*/ 347472 w 2048256"/>
                <a:gd name="connsiteY10" fmla="*/ 524256 h 3060192"/>
                <a:gd name="connsiteX11" fmla="*/ 371856 w 2048256"/>
                <a:gd name="connsiteY11" fmla="*/ 548640 h 3060192"/>
                <a:gd name="connsiteX12" fmla="*/ 390144 w 2048256"/>
                <a:gd name="connsiteY12" fmla="*/ 560832 h 3060192"/>
                <a:gd name="connsiteX13" fmla="*/ 426720 w 2048256"/>
                <a:gd name="connsiteY13" fmla="*/ 597408 h 3060192"/>
                <a:gd name="connsiteX14" fmla="*/ 445008 w 2048256"/>
                <a:gd name="connsiteY14" fmla="*/ 615696 h 3060192"/>
                <a:gd name="connsiteX15" fmla="*/ 463296 w 2048256"/>
                <a:gd name="connsiteY15" fmla="*/ 627888 h 3060192"/>
                <a:gd name="connsiteX16" fmla="*/ 469392 w 2048256"/>
                <a:gd name="connsiteY16" fmla="*/ 646176 h 3060192"/>
                <a:gd name="connsiteX17" fmla="*/ 505968 w 2048256"/>
                <a:gd name="connsiteY17" fmla="*/ 670560 h 3060192"/>
                <a:gd name="connsiteX18" fmla="*/ 524256 w 2048256"/>
                <a:gd name="connsiteY18" fmla="*/ 682752 h 3060192"/>
                <a:gd name="connsiteX19" fmla="*/ 579120 w 2048256"/>
                <a:gd name="connsiteY19" fmla="*/ 731520 h 3060192"/>
                <a:gd name="connsiteX20" fmla="*/ 603504 w 2048256"/>
                <a:gd name="connsiteY20" fmla="*/ 755904 h 3060192"/>
                <a:gd name="connsiteX21" fmla="*/ 621792 w 2048256"/>
                <a:gd name="connsiteY21" fmla="*/ 768096 h 3060192"/>
                <a:gd name="connsiteX22" fmla="*/ 652272 w 2048256"/>
                <a:gd name="connsiteY22" fmla="*/ 804672 h 3060192"/>
                <a:gd name="connsiteX23" fmla="*/ 670560 w 2048256"/>
                <a:gd name="connsiteY23" fmla="*/ 816864 h 3060192"/>
                <a:gd name="connsiteX24" fmla="*/ 682752 w 2048256"/>
                <a:gd name="connsiteY24" fmla="*/ 835152 h 3060192"/>
                <a:gd name="connsiteX25" fmla="*/ 676656 w 2048256"/>
                <a:gd name="connsiteY25" fmla="*/ 841248 h 3060192"/>
                <a:gd name="connsiteX26" fmla="*/ 670560 w 2048256"/>
                <a:gd name="connsiteY26" fmla="*/ 2926080 h 3060192"/>
                <a:gd name="connsiteX27" fmla="*/ 713232 w 2048256"/>
                <a:gd name="connsiteY27" fmla="*/ 3005328 h 3060192"/>
                <a:gd name="connsiteX28" fmla="*/ 755904 w 2048256"/>
                <a:gd name="connsiteY28" fmla="*/ 3048000 h 3060192"/>
                <a:gd name="connsiteX29" fmla="*/ 859536 w 2048256"/>
                <a:gd name="connsiteY29" fmla="*/ 3060192 h 3060192"/>
                <a:gd name="connsiteX30" fmla="*/ 908304 w 2048256"/>
                <a:gd name="connsiteY30" fmla="*/ 3029712 h 3060192"/>
                <a:gd name="connsiteX31" fmla="*/ 950976 w 2048256"/>
                <a:gd name="connsiteY31" fmla="*/ 2962656 h 3060192"/>
                <a:gd name="connsiteX32" fmla="*/ 957072 w 2048256"/>
                <a:gd name="connsiteY32" fmla="*/ 2901696 h 3060192"/>
                <a:gd name="connsiteX33" fmla="*/ 957072 w 2048256"/>
                <a:gd name="connsiteY33" fmla="*/ 1798320 h 3060192"/>
                <a:gd name="connsiteX34" fmla="*/ 1066800 w 2048256"/>
                <a:gd name="connsiteY34" fmla="*/ 1798320 h 3060192"/>
                <a:gd name="connsiteX35" fmla="*/ 1078992 w 2048256"/>
                <a:gd name="connsiteY35" fmla="*/ 2950464 h 3060192"/>
                <a:gd name="connsiteX36" fmla="*/ 1121664 w 2048256"/>
                <a:gd name="connsiteY36" fmla="*/ 3029712 h 3060192"/>
                <a:gd name="connsiteX37" fmla="*/ 1164336 w 2048256"/>
                <a:gd name="connsiteY37" fmla="*/ 3048000 h 3060192"/>
                <a:gd name="connsiteX38" fmla="*/ 1255776 w 2048256"/>
                <a:gd name="connsiteY38" fmla="*/ 3048000 h 3060192"/>
                <a:gd name="connsiteX39" fmla="*/ 1316736 w 2048256"/>
                <a:gd name="connsiteY39" fmla="*/ 3017520 h 3060192"/>
                <a:gd name="connsiteX40" fmla="*/ 1359408 w 2048256"/>
                <a:gd name="connsiteY40" fmla="*/ 2932176 h 3060192"/>
                <a:gd name="connsiteX41" fmla="*/ 1353312 w 2048256"/>
                <a:gd name="connsiteY41" fmla="*/ 829056 h 3060192"/>
                <a:gd name="connsiteX42" fmla="*/ 2048256 w 2048256"/>
                <a:gd name="connsiteY42" fmla="*/ 128016 h 3060192"/>
                <a:gd name="connsiteX43" fmla="*/ 1999488 w 2048256"/>
                <a:gd name="connsiteY43" fmla="*/ 18288 h 3060192"/>
                <a:gd name="connsiteX44" fmla="*/ 1889760 w 2048256"/>
                <a:gd name="connsiteY44" fmla="*/ 0 h 3060192"/>
                <a:gd name="connsiteX45" fmla="*/ 1853184 w 2048256"/>
                <a:gd name="connsiteY45" fmla="*/ 6096 h 3060192"/>
                <a:gd name="connsiteX46" fmla="*/ 1255776 w 2048256"/>
                <a:gd name="connsiteY46" fmla="*/ 633984 h 3060192"/>
                <a:gd name="connsiteX47" fmla="*/ 841248 w 2048256"/>
                <a:gd name="connsiteY47" fmla="*/ 640080 h 3060192"/>
                <a:gd name="connsiteX48" fmla="*/ 170688 w 2048256"/>
                <a:gd name="connsiteY48" fmla="*/ 12192 h 3060192"/>
                <a:gd name="connsiteX49" fmla="*/ 103632 w 2048256"/>
                <a:gd name="connsiteY49" fmla="*/ 6096 h 3060192"/>
                <a:gd name="connsiteX50" fmla="*/ 36576 w 2048256"/>
                <a:gd name="connsiteY50" fmla="*/ 24384 h 3060192"/>
                <a:gd name="connsiteX51" fmla="*/ 18288 w 2048256"/>
                <a:gd name="connsiteY51" fmla="*/ 79248 h 3060192"/>
                <a:gd name="connsiteX52" fmla="*/ 0 w 2048256"/>
                <a:gd name="connsiteY52" fmla="*/ 195072 h 306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48256" h="3060192">
                  <a:moveTo>
                    <a:pt x="0" y="195072"/>
                  </a:moveTo>
                  <a:lnTo>
                    <a:pt x="0" y="195072"/>
                  </a:lnTo>
                  <a:cubicBezTo>
                    <a:pt x="51537" y="255199"/>
                    <a:pt x="23329" y="224497"/>
                    <a:pt x="85344" y="286512"/>
                  </a:cubicBezTo>
                  <a:lnTo>
                    <a:pt x="109728" y="310896"/>
                  </a:lnTo>
                  <a:cubicBezTo>
                    <a:pt x="117856" y="319024"/>
                    <a:pt x="127055" y="326207"/>
                    <a:pt x="134112" y="335280"/>
                  </a:cubicBezTo>
                  <a:cubicBezTo>
                    <a:pt x="138596" y="341045"/>
                    <a:pt x="176581" y="394564"/>
                    <a:pt x="195072" y="408432"/>
                  </a:cubicBezTo>
                  <a:cubicBezTo>
                    <a:pt x="204551" y="415541"/>
                    <a:pt x="216199" y="419446"/>
                    <a:pt x="225552" y="426720"/>
                  </a:cubicBezTo>
                  <a:cubicBezTo>
                    <a:pt x="234625" y="433777"/>
                    <a:pt x="241285" y="443535"/>
                    <a:pt x="249936" y="451104"/>
                  </a:cubicBezTo>
                  <a:cubicBezTo>
                    <a:pt x="257582" y="457794"/>
                    <a:pt x="266606" y="462780"/>
                    <a:pt x="274320" y="469392"/>
                  </a:cubicBezTo>
                  <a:cubicBezTo>
                    <a:pt x="280866" y="475003"/>
                    <a:pt x="286062" y="482069"/>
                    <a:pt x="292608" y="487680"/>
                  </a:cubicBezTo>
                  <a:cubicBezTo>
                    <a:pt x="356036" y="542047"/>
                    <a:pt x="273802" y="466957"/>
                    <a:pt x="347472" y="524256"/>
                  </a:cubicBezTo>
                  <a:cubicBezTo>
                    <a:pt x="356545" y="531313"/>
                    <a:pt x="363129" y="541159"/>
                    <a:pt x="371856" y="548640"/>
                  </a:cubicBezTo>
                  <a:cubicBezTo>
                    <a:pt x="377419" y="553408"/>
                    <a:pt x="384668" y="555965"/>
                    <a:pt x="390144" y="560832"/>
                  </a:cubicBezTo>
                  <a:cubicBezTo>
                    <a:pt x="403031" y="572287"/>
                    <a:pt x="414528" y="585216"/>
                    <a:pt x="426720" y="597408"/>
                  </a:cubicBezTo>
                  <a:cubicBezTo>
                    <a:pt x="432816" y="603504"/>
                    <a:pt x="437835" y="610914"/>
                    <a:pt x="445008" y="615696"/>
                  </a:cubicBezTo>
                  <a:lnTo>
                    <a:pt x="463296" y="627888"/>
                  </a:lnTo>
                  <a:cubicBezTo>
                    <a:pt x="465328" y="633984"/>
                    <a:pt x="464848" y="641632"/>
                    <a:pt x="469392" y="646176"/>
                  </a:cubicBezTo>
                  <a:cubicBezTo>
                    <a:pt x="479753" y="656537"/>
                    <a:pt x="493776" y="662432"/>
                    <a:pt x="505968" y="670560"/>
                  </a:cubicBezTo>
                  <a:cubicBezTo>
                    <a:pt x="512064" y="674624"/>
                    <a:pt x="519075" y="677571"/>
                    <a:pt x="524256" y="682752"/>
                  </a:cubicBezTo>
                  <a:cubicBezTo>
                    <a:pt x="569410" y="727906"/>
                    <a:pt x="507122" y="666722"/>
                    <a:pt x="579120" y="731520"/>
                  </a:cubicBezTo>
                  <a:cubicBezTo>
                    <a:pt x="587664" y="739210"/>
                    <a:pt x="594777" y="748423"/>
                    <a:pt x="603504" y="755904"/>
                  </a:cubicBezTo>
                  <a:cubicBezTo>
                    <a:pt x="609067" y="760672"/>
                    <a:pt x="616164" y="763406"/>
                    <a:pt x="621792" y="768096"/>
                  </a:cubicBezTo>
                  <a:cubicBezTo>
                    <a:pt x="681712" y="818029"/>
                    <a:pt x="604320" y="756720"/>
                    <a:pt x="652272" y="804672"/>
                  </a:cubicBezTo>
                  <a:cubicBezTo>
                    <a:pt x="657453" y="809853"/>
                    <a:pt x="664464" y="812800"/>
                    <a:pt x="670560" y="816864"/>
                  </a:cubicBezTo>
                  <a:cubicBezTo>
                    <a:pt x="674624" y="822960"/>
                    <a:pt x="686029" y="828599"/>
                    <a:pt x="682752" y="835152"/>
                  </a:cubicBezTo>
                  <a:cubicBezTo>
                    <a:pt x="678965" y="842726"/>
                    <a:pt x="630700" y="841248"/>
                    <a:pt x="676656" y="841248"/>
                  </a:cubicBezTo>
                  <a:lnTo>
                    <a:pt x="670560" y="2926080"/>
                  </a:lnTo>
                  <a:lnTo>
                    <a:pt x="713232" y="3005328"/>
                  </a:lnTo>
                  <a:lnTo>
                    <a:pt x="755904" y="3048000"/>
                  </a:lnTo>
                  <a:lnTo>
                    <a:pt x="859536" y="3060192"/>
                  </a:lnTo>
                  <a:lnTo>
                    <a:pt x="908304" y="3029712"/>
                  </a:lnTo>
                  <a:lnTo>
                    <a:pt x="950976" y="2962656"/>
                  </a:lnTo>
                  <a:lnTo>
                    <a:pt x="957072" y="2901696"/>
                  </a:lnTo>
                  <a:lnTo>
                    <a:pt x="957072" y="1798320"/>
                  </a:lnTo>
                  <a:lnTo>
                    <a:pt x="1066800" y="1798320"/>
                  </a:lnTo>
                  <a:lnTo>
                    <a:pt x="1078992" y="2950464"/>
                  </a:lnTo>
                  <a:lnTo>
                    <a:pt x="1121664" y="3029712"/>
                  </a:lnTo>
                  <a:lnTo>
                    <a:pt x="1164336" y="3048000"/>
                  </a:lnTo>
                  <a:lnTo>
                    <a:pt x="1255776" y="3048000"/>
                  </a:lnTo>
                  <a:lnTo>
                    <a:pt x="1316736" y="3017520"/>
                  </a:lnTo>
                  <a:lnTo>
                    <a:pt x="1359408" y="2932176"/>
                  </a:lnTo>
                  <a:lnTo>
                    <a:pt x="1353312" y="829056"/>
                  </a:lnTo>
                  <a:lnTo>
                    <a:pt x="2048256" y="128016"/>
                  </a:lnTo>
                  <a:lnTo>
                    <a:pt x="1999488" y="18288"/>
                  </a:lnTo>
                  <a:lnTo>
                    <a:pt x="1889760" y="0"/>
                  </a:lnTo>
                  <a:lnTo>
                    <a:pt x="1853184" y="6096"/>
                  </a:lnTo>
                  <a:lnTo>
                    <a:pt x="1255776" y="633984"/>
                  </a:lnTo>
                  <a:lnTo>
                    <a:pt x="841248" y="640080"/>
                  </a:lnTo>
                  <a:lnTo>
                    <a:pt x="170688" y="12192"/>
                  </a:lnTo>
                  <a:lnTo>
                    <a:pt x="103632" y="6096"/>
                  </a:lnTo>
                  <a:lnTo>
                    <a:pt x="36576" y="24384"/>
                  </a:lnTo>
                  <a:lnTo>
                    <a:pt x="18288" y="79248"/>
                  </a:lnTo>
                  <a:lnTo>
                    <a:pt x="0" y="195072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6">
              <a:extLst>
                <a:ext uri="{FF2B5EF4-FFF2-40B4-BE49-F238E27FC236}">
                  <a16:creationId xmlns:a16="http://schemas.microsoft.com/office/drawing/2014/main" id="{B89CE42C-F1EA-4A7A-9FDF-CA3DB04712A2}"/>
                </a:ext>
              </a:extLst>
            </p:cNvPr>
            <p:cNvSpPr/>
            <p:nvPr/>
          </p:nvSpPr>
          <p:spPr>
            <a:xfrm>
              <a:off x="6195916" y="3078225"/>
              <a:ext cx="561832" cy="5521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9EA65EA-C6DB-4C04-A09A-675CE613F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10" y="3509664"/>
            <a:ext cx="1920488" cy="306664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D6B704E-1133-4904-9E0C-ACC2C96E5D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05" y="3586532"/>
            <a:ext cx="1068976" cy="24390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151498-4834-44EE-B797-CF3377EFB48F}"/>
              </a:ext>
            </a:extLst>
          </p:cNvPr>
          <p:cNvSpPr/>
          <p:nvPr/>
        </p:nvSpPr>
        <p:spPr>
          <a:xfrm>
            <a:off x="341927" y="2146917"/>
            <a:ext cx="798074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Consider getting an exercise mat, stretch band, light weights for the office</a:t>
            </a:r>
          </a:p>
          <a:p>
            <a:pPr marL="342900" lvl="0" indent="-342900" eaLnBrk="1" hangingPunct="1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Or just stretch! (no equipment required!) </a:t>
            </a:r>
          </a:p>
        </p:txBody>
      </p:sp>
    </p:spTree>
    <p:extLst>
      <p:ext uri="{BB962C8B-B14F-4D97-AF65-F5344CB8AC3E}">
        <p14:creationId xmlns:p14="http://schemas.microsoft.com/office/powerpoint/2010/main" val="23325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01" y="418505"/>
            <a:ext cx="8229600" cy="10389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Stretch Your Muscles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26" y="2194009"/>
            <a:ext cx="1162050" cy="351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575" y="3952583"/>
            <a:ext cx="1417796" cy="24022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460" y="1926325"/>
            <a:ext cx="1380173" cy="2380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26" y="5924356"/>
            <a:ext cx="1112520" cy="541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0408" y="2620347"/>
            <a:ext cx="154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Straight 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876" y="3032046"/>
            <a:ext cx="2048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  <a:cs typeface="Calibri" panose="020F0502020204030204" pitchFamily="34" charset="0"/>
              </a:rPr>
              <a:t>Fingers interlaced, pull arms over head with palms reaching up. Hold for 10-15 seconds.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014" y="4361527"/>
            <a:ext cx="146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  <a:cs typeface="Calibri" panose="020F0502020204030204" pitchFamily="34" charset="0"/>
              </a:rPr>
              <a:t>Shoulder Neck Tilt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6391" y="5071161"/>
            <a:ext cx="2900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Arms behind back, grab wrist with opposite hand and pull while tilting head to the side. Reverse and repeat. Hold for 10-12 seconds per side.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45025" y="2613535"/>
            <a:ext cx="19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Pump it 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2619" y="3019418"/>
            <a:ext cx="208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Arms above head, grab ahold of opposite elbows, lean side to side. Hold 8-10 seconds each side.</a:t>
            </a:r>
          </a:p>
        </p:txBody>
      </p:sp>
    </p:spTree>
    <p:extLst>
      <p:ext uri="{BB962C8B-B14F-4D97-AF65-F5344CB8AC3E}">
        <p14:creationId xmlns:p14="http://schemas.microsoft.com/office/powerpoint/2010/main" val="258180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 A Warrior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980" y="2407474"/>
            <a:ext cx="1623060" cy="2137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26" y="5924356"/>
            <a:ext cx="1112520" cy="541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3" t="1" r="21036" b="-1708"/>
          <a:stretch/>
        </p:blipFill>
        <p:spPr>
          <a:xfrm>
            <a:off x="3671291" y="2407474"/>
            <a:ext cx="1356575" cy="2470367"/>
          </a:xfrm>
          <a:prstGeom prst="rect">
            <a:avLst/>
          </a:prstGeom>
        </p:spPr>
      </p:pic>
      <p:sp>
        <p:nvSpPr>
          <p:cNvPr id="14" name="Rectangle 13"/>
          <p:cNvSpPr>
            <a:spLocks noChangeAspect="1"/>
          </p:cNvSpPr>
          <p:nvPr/>
        </p:nvSpPr>
        <p:spPr>
          <a:xfrm>
            <a:off x="3098372" y="4919859"/>
            <a:ext cx="2650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  <a:cs typeface="Calibri" panose="020F0502020204030204" pitchFamily="34" charset="0"/>
              </a:rPr>
              <a:t>Grasp your ankle and gently pull your heel up and back until you feel a stretch in the front of your thigh. Tighten your stomach muscles and keep your knees close together. Hold for about 30 seconds.</a:t>
            </a:r>
          </a:p>
          <a:p>
            <a:r>
              <a:rPr lang="en-US" sz="1200" dirty="0">
                <a:latin typeface="+mn-lt"/>
                <a:cs typeface="Calibri" panose="020F0502020204030204" pitchFamily="34" charset="0"/>
              </a:rPr>
              <a:t>Switch legs and repeat.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071" y="4669910"/>
            <a:ext cx="266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  <a:cs typeface="Calibri" panose="020F0502020204030204" pitchFamily="34" charset="0"/>
              </a:rPr>
              <a:t>Cross one leg over another, take opposite arm to knee, twist towards open side.  Hold for 8-10 on each side</a:t>
            </a:r>
            <a:r>
              <a:rPr lang="en-US" sz="1200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9505" y="1849476"/>
            <a:ext cx="1290569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Twist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5250" y="1860826"/>
            <a:ext cx="173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Quad Stretch</a:t>
            </a:r>
          </a:p>
        </p:txBody>
      </p:sp>
      <p:pic>
        <p:nvPicPr>
          <p:cNvPr id="8" name="Picture 7" descr="» Mandala &lt;strong&gt;Yoga&lt;/strong&gt; - HuMandalas.co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07" y="2332594"/>
            <a:ext cx="2857500" cy="2152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40048" y="1893360"/>
            <a:ext cx="154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Warrior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48006" y="4669909"/>
            <a:ext cx="287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Warrior II pose strengthens the shoulders, arms, feet, ankles and legs, and stretches the ankles, legs, groins, chest and shoulders.</a:t>
            </a:r>
          </a:p>
        </p:txBody>
      </p:sp>
    </p:spTree>
    <p:extLst>
      <p:ext uri="{BB962C8B-B14F-4D97-AF65-F5344CB8AC3E}">
        <p14:creationId xmlns:p14="http://schemas.microsoft.com/office/powerpoint/2010/main" val="107974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Flex Your Muscles</a:t>
            </a:r>
            <a:endParaRPr lang="en-US" dirty="0"/>
          </a:p>
        </p:txBody>
      </p:sp>
      <p:pic>
        <p:nvPicPr>
          <p:cNvPr id="4" name="Content Placeholder 3" descr="See the source imag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500" y="1899659"/>
            <a:ext cx="3429000" cy="23545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750433" y="4311348"/>
            <a:ext cx="1986615" cy="38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Desk Pushups</a:t>
            </a:r>
          </a:p>
        </p:txBody>
      </p:sp>
      <p:pic>
        <p:nvPicPr>
          <p:cNvPr id="9" name="Picture 8" descr="Burn Calories and Fat with HIIT 7 Minute Workout (High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8" y="3311882"/>
            <a:ext cx="2677097" cy="2865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828331"/>
            <a:ext cx="198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Desk </a:t>
            </a:r>
            <a:r>
              <a:rPr lang="en-US" b="1" dirty="0" err="1"/>
              <a:t>Tricep</a:t>
            </a:r>
            <a:r>
              <a:rPr lang="en-US" b="1" dirty="0"/>
              <a:t> Dip</a:t>
            </a:r>
          </a:p>
        </p:txBody>
      </p:sp>
      <p:pic>
        <p:nvPicPr>
          <p:cNvPr id="12" name="Picture 11" descr="37681_&lt;strong&gt;squat&lt;/strong&gt;_fitball_&lt;strong&gt;wall&lt;/strong&gt; on Vime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7806" r="31015" b="3142"/>
          <a:stretch/>
        </p:blipFill>
        <p:spPr>
          <a:xfrm>
            <a:off x="6286500" y="3249454"/>
            <a:ext cx="2616749" cy="2927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32061" y="2828331"/>
            <a:ext cx="142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Wall Squat</a:t>
            </a:r>
          </a:p>
        </p:txBody>
      </p:sp>
    </p:spTree>
    <p:extLst>
      <p:ext uri="{BB962C8B-B14F-4D97-AF65-F5344CB8AC3E}">
        <p14:creationId xmlns:p14="http://schemas.microsoft.com/office/powerpoint/2010/main" val="258973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Give Yourself a Hand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4" y="2093907"/>
            <a:ext cx="5486019" cy="42014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genda 21: a conspiracy theory puts sustainability in the ...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8" y="4429413"/>
            <a:ext cx="2814161" cy="18749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File:Emoji u1f44c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09" y="1314942"/>
            <a:ext cx="292608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4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Get on the Ball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4041" y="2324420"/>
            <a:ext cx="8412759" cy="1707275"/>
          </a:xfrm>
        </p:spPr>
        <p:txBody>
          <a:bodyPr/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/>
              <a:t>Activates core muscles</a:t>
            </a:r>
            <a:endParaRPr lang="en-US"/>
          </a:p>
          <a:p>
            <a:r>
              <a:rPr lang="en-US" sz="2400"/>
              <a:t>Encourages movement</a:t>
            </a:r>
          </a:p>
          <a:p>
            <a:r>
              <a:rPr lang="en-US" sz="2400"/>
              <a:t>Encourages productivity</a:t>
            </a:r>
          </a:p>
          <a:p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21" y="4046274"/>
            <a:ext cx="4038600" cy="2269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9" y="4111581"/>
            <a:ext cx="1372913" cy="2285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632807">
            <a:off x="2020098" y="5236904"/>
            <a:ext cx="2418132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990000"/>
                </a:solidFill>
              </a:rPr>
              <a:t>Stand up and walk around hourly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35" y="4111581"/>
            <a:ext cx="995152" cy="995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05" y="2639521"/>
            <a:ext cx="1178413" cy="11890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2688" y="3049394"/>
            <a:ext cx="246734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</a:ln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990000"/>
                </a:solidFill>
              </a:rPr>
              <a:t>Schedule reminders!</a:t>
            </a:r>
            <a:endParaRPr lang="en-US">
              <a:solidFill>
                <a:srgbClr val="990000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B721916-2F73-47D9-BC5C-1F5865945185}"/>
              </a:ext>
            </a:extLst>
          </p:cNvPr>
          <p:cNvSpPr txBox="1"/>
          <p:nvPr/>
        </p:nvSpPr>
        <p:spPr>
          <a:xfrm>
            <a:off x="274041" y="1955298"/>
            <a:ext cx="82296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Alternate sitting in a chair with sitting on a stability ball</a:t>
            </a:r>
            <a:r>
              <a:rPr lang="en-US" sz="24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8505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Stand-Up Desks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030F459-FF6B-468D-97E3-9A6FE8BE6A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959" y="2236800"/>
            <a:ext cx="8810082" cy="1534863"/>
          </a:xfrm>
        </p:spPr>
        <p:txBody>
          <a:bodyPr/>
          <a:lstStyle/>
          <a:p>
            <a:pPr eaLnBrk="1" hangingPunct="1"/>
            <a:r>
              <a:rPr lang="en-US" sz="2000"/>
              <a:t>67% of US office workers wished their employers offered them desks that could be adjusted so they could work seated or standing… </a:t>
            </a:r>
          </a:p>
          <a:p>
            <a:pPr eaLnBrk="1" hangingPunct="1"/>
            <a:r>
              <a:rPr lang="en-US" sz="2000"/>
              <a:t>Consider investing in a standing desk converter and standing mat</a:t>
            </a:r>
          </a:p>
        </p:txBody>
      </p:sp>
      <p:pic>
        <p:nvPicPr>
          <p:cNvPr id="1026" name="BEBC770F-CAEA-4B3A-8C3A-7316CC26DBB0" descr="BEBC770F-CAEA-4B3A-8C3A-7316CC26DBB0">
            <a:extLst>
              <a:ext uri="{FF2B5EF4-FFF2-40B4-BE49-F238E27FC236}">
                <a16:creationId xmlns:a16="http://schemas.microsoft.com/office/drawing/2014/main" id="{00F74762-3A30-4734-976D-CDFE9DEF2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16242"/>
          <a:stretch/>
        </p:blipFill>
        <p:spPr bwMode="auto">
          <a:xfrm>
            <a:off x="6243879" y="3739728"/>
            <a:ext cx="2837436" cy="258468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4BA804B-3431-4283-85BB-B83FE5E5C045" descr="B4BA804B-3431-4283-85BB-B83FE5E5C045">
            <a:extLst>
              <a:ext uri="{FF2B5EF4-FFF2-40B4-BE49-F238E27FC236}">
                <a16:creationId xmlns:a16="http://schemas.microsoft.com/office/drawing/2014/main" id="{A96BEFB9-0AA2-42E8-B99E-1DA82E660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r="6911"/>
          <a:stretch/>
        </p:blipFill>
        <p:spPr bwMode="auto">
          <a:xfrm>
            <a:off x="68054" y="3729476"/>
            <a:ext cx="3143575" cy="258468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F70EC01-9298-48F8-91CE-E738153C24D4" descr="BF70EC01-9298-48F8-91CE-E738153C24D4">
            <a:extLst>
              <a:ext uri="{FF2B5EF4-FFF2-40B4-BE49-F238E27FC236}">
                <a16:creationId xmlns:a16="http://schemas.microsoft.com/office/drawing/2014/main" id="{33539CC6-0C95-45D5-9A11-C3C15C52E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r="9132"/>
          <a:stretch/>
        </p:blipFill>
        <p:spPr bwMode="auto">
          <a:xfrm>
            <a:off x="3254535" y="3729476"/>
            <a:ext cx="2939892" cy="259493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449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92F7828-E59A-41CA-9C2C-939CD81DC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Do You Have “Tech Neck”</a:t>
            </a:r>
            <a:r>
              <a:rPr lang="en-US" altLang="en-US" dirty="0">
                <a:solidFill>
                  <a:srgbClr val="FFFFFF"/>
                </a:solidFill>
              </a:rPr>
              <a:t>?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40DFEB-00F7-4319-8FFA-1E01FF6059FE}"/>
              </a:ext>
            </a:extLst>
          </p:cNvPr>
          <p:cNvSpPr/>
          <p:nvPr/>
        </p:nvSpPr>
        <p:spPr>
          <a:xfrm>
            <a:off x="0" y="207695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The human head weighs 8-10 lbs.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When slouching, your head tilts forward &amp; down, gravity increases the weight… </a:t>
            </a:r>
            <a:r>
              <a:rPr lang="en-US" b="1" i="1" dirty="0">
                <a:solidFill>
                  <a:srgbClr val="FF0000"/>
                </a:solidFill>
              </a:rPr>
              <a:t>tilting your head 30º = ~40 lb. strain on your neck and upper spine!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Over time, this strain can lead to chronic pain, headaches, arthritis, pinched nerve, bone spurs, disc degeneration, etc.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7D65F0-12AA-4338-9F30-47C2DDBEE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8725" y="4068169"/>
            <a:ext cx="1109029" cy="11108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5CCA605-5F4F-418D-9AD3-0ACF40EDB243}"/>
              </a:ext>
            </a:extLst>
          </p:cNvPr>
          <p:cNvGrpSpPr/>
          <p:nvPr/>
        </p:nvGrpSpPr>
        <p:grpSpPr>
          <a:xfrm rot="757871">
            <a:off x="5563789" y="4700956"/>
            <a:ext cx="1168616" cy="1019468"/>
            <a:chOff x="3927820" y="4929531"/>
            <a:chExt cx="1168616" cy="101946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1160DE9-A6DA-4A3C-A151-2CFD8BD96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4316">
              <a:off x="3927820" y="5303064"/>
              <a:ext cx="497909" cy="64593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122DA5-2B5E-4990-BBC4-0EEF03BFA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1196">
              <a:off x="4196571" y="5251350"/>
              <a:ext cx="497909" cy="64593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BA085B-2B08-48E7-A725-441137D44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1425">
              <a:off x="4598527" y="5161273"/>
              <a:ext cx="497909" cy="64593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8328E59-607C-4C1B-8403-6E9F14B9E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7310">
              <a:off x="4180511" y="4929531"/>
              <a:ext cx="497909" cy="64593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5C02651-DB40-4EFA-971C-B34072A2B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25" y="3808527"/>
            <a:ext cx="3171894" cy="27410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73E4A4-C81F-436D-8099-35358652214A}"/>
              </a:ext>
            </a:extLst>
          </p:cNvPr>
          <p:cNvSpPr/>
          <p:nvPr/>
        </p:nvSpPr>
        <p:spPr>
          <a:xfrm>
            <a:off x="6840803" y="4225537"/>
            <a:ext cx="2192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strain on your neck and upper spine!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C47F9-4B4C-4167-A23E-4AAD71BF14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75" y="4060009"/>
            <a:ext cx="1150688" cy="1492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6E411-4AE9-4A7E-AB99-DFBABE594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24" y="5204741"/>
            <a:ext cx="1130472" cy="136930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DC87427-BC7D-4856-8A1E-13D2CC856650}"/>
              </a:ext>
            </a:extLst>
          </p:cNvPr>
          <p:cNvSpPr/>
          <p:nvPr/>
        </p:nvSpPr>
        <p:spPr>
          <a:xfrm>
            <a:off x="1180708" y="5263455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4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3DCA598-0AE0-41B3-9E2D-E95ACA9C3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Time to Go to Work!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43C15-2BF5-46B2-BD10-A2F0BF390BB9}"/>
              </a:ext>
            </a:extLst>
          </p:cNvPr>
          <p:cNvSpPr/>
          <p:nvPr/>
        </p:nvSpPr>
        <p:spPr>
          <a:xfrm>
            <a:off x="319829" y="1981196"/>
            <a:ext cx="8579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sz="3200" dirty="0"/>
              <a:t>How many hours a week do you spend sitting?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284A8-18D3-4F03-9C65-68AF0BD98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24" y="2767511"/>
            <a:ext cx="3848228" cy="3851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B1A4C-EC40-478E-97DB-30274AB0B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20" y="4869160"/>
            <a:ext cx="479621" cy="84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597EB0-D45F-4771-8EF4-CC4FF10E39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161">
            <a:off x="7826465" y="4641981"/>
            <a:ext cx="896352" cy="14720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F86FAF-8A5F-43EB-8589-A354585B2D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0660" y="4676555"/>
            <a:ext cx="769002" cy="1262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06D09-27CF-4CA5-B0A4-14398ECA97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144" y="2918796"/>
            <a:ext cx="765353" cy="13399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4F95EA-4106-45EA-97EE-A43C9C95F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980">
            <a:off x="6490016" y="2921990"/>
            <a:ext cx="791906" cy="1308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7CCC16-84B5-4C13-9E9F-FF712F463F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689" y="3022516"/>
            <a:ext cx="668942" cy="10985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9E14E4-840C-450D-8805-E522E158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5671" flipV="1">
            <a:off x="1956175" y="2950265"/>
            <a:ext cx="583026" cy="9574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5DB7E6-B1C3-4F65-BB06-D2A82551F7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728" flipH="1">
            <a:off x="462555" y="5032516"/>
            <a:ext cx="566426" cy="93587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27B398D-2928-469C-9119-06062FF1364D}"/>
              </a:ext>
            </a:extLst>
          </p:cNvPr>
          <p:cNvSpPr/>
          <p:nvPr/>
        </p:nvSpPr>
        <p:spPr>
          <a:xfrm rot="956570">
            <a:off x="4649571" y="3402711"/>
            <a:ext cx="9442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50" dirty="0"/>
              <a:t>Extension ROCKS!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22F34-45C3-4F51-93F4-6D20EFF305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7065">
            <a:off x="4973864" y="3898903"/>
            <a:ext cx="768716" cy="994565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60C9DE0-5BD6-48E5-B362-D4582EB03A5D}"/>
              </a:ext>
            </a:extLst>
          </p:cNvPr>
          <p:cNvSpPr/>
          <p:nvPr/>
        </p:nvSpPr>
        <p:spPr>
          <a:xfrm rot="3289678">
            <a:off x="5011737" y="3982990"/>
            <a:ext cx="747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+mn-lt"/>
              </a:rPr>
              <a:t>HELP </a:t>
            </a:r>
          </a:p>
          <a:p>
            <a:r>
              <a:rPr lang="en-US" sz="900" b="1" dirty="0">
                <a:latin typeface="+mn-lt"/>
              </a:rPr>
              <a:t>AGENTS</a:t>
            </a:r>
          </a:p>
          <a:p>
            <a:r>
              <a:rPr lang="en-US" sz="900" dirty="0">
                <a:latin typeface="+mn-lt"/>
              </a:rPr>
              <a:t>1.Molly</a:t>
            </a:r>
          </a:p>
          <a:p>
            <a:r>
              <a:rPr lang="en-US" sz="900" dirty="0">
                <a:latin typeface="+mn-lt"/>
              </a:rPr>
              <a:t>2. Amy</a:t>
            </a:r>
          </a:p>
          <a:p>
            <a:r>
              <a:rPr lang="en-US" sz="900" dirty="0">
                <a:latin typeface="+mn-lt"/>
              </a:rPr>
              <a:t>3. Mark</a:t>
            </a:r>
          </a:p>
          <a:p>
            <a:r>
              <a:rPr lang="en-US" sz="900" dirty="0">
                <a:latin typeface="+mn-lt"/>
              </a:rPr>
              <a:t>4. Heidi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92F7828-E59A-41CA-9C2C-939CD81DC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Straighten Up!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40DFEB-00F7-4319-8FFA-1E01FF6059FE}"/>
              </a:ext>
            </a:extLst>
          </p:cNvPr>
          <p:cNvSpPr/>
          <p:nvPr/>
        </p:nvSpPr>
        <p:spPr>
          <a:xfrm>
            <a:off x="457201" y="2213931"/>
            <a:ext cx="721471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Straighten up your posture!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Move your computer screen so it is level with your line of sight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Keep your head up while texting, scrolling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See a specialists if pain persists!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0A986-4FEB-43BC-8626-FDD1D704D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4" y="3645092"/>
            <a:ext cx="5499429" cy="304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275D12-91CF-4C04-879C-AE8571F68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33" y="4234071"/>
            <a:ext cx="2732683" cy="226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A1F1E4-F7D0-4131-90A1-F215721E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63" y="3157950"/>
            <a:ext cx="1196782" cy="198911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E6CEB8-E5E5-49F6-ABFF-9D3827A9F3D8}"/>
              </a:ext>
            </a:extLst>
          </p:cNvPr>
          <p:cNvCxnSpPr>
            <a:cxnSpLocks/>
          </p:cNvCxnSpPr>
          <p:nvPr/>
        </p:nvCxnSpPr>
        <p:spPr>
          <a:xfrm>
            <a:off x="5931256" y="3859653"/>
            <a:ext cx="1221507" cy="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72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92F7828-E59A-41CA-9C2C-939CD81DC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</a:rPr>
              <a:t>“Gamer's Thumb”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70E36-0F09-434F-89F1-962304DF9FDF}"/>
              </a:ext>
            </a:extLst>
          </p:cNvPr>
          <p:cNvSpPr txBox="1"/>
          <p:nvPr/>
        </p:nvSpPr>
        <p:spPr>
          <a:xfrm>
            <a:off x="293646" y="2049384"/>
            <a:ext cx="8597348" cy="100027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Thumb, hand, and wrist pain from repetitive stress injury caused by too much </a:t>
            </a:r>
            <a:r>
              <a:rPr lang="en-US" b="1" dirty="0">
                <a:solidFill>
                  <a:srgbClr val="C00000"/>
                </a:solidFill>
              </a:rPr>
              <a:t>gripping, tapping, swiping, typing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#1 most searched technology related injury!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3EBF2-531C-4588-8503-B5F33EDF97E2}"/>
              </a:ext>
            </a:extLst>
          </p:cNvPr>
          <p:cNvSpPr/>
          <p:nvPr/>
        </p:nvSpPr>
        <p:spPr>
          <a:xfrm>
            <a:off x="273326" y="5723834"/>
            <a:ext cx="8597348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Rely less on texting and give your thumb a rest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Switch between your left and right hands and be mindful of your texting posture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1CAC9A-C2EA-4C69-8623-1B303DDFEEDD}"/>
              </a:ext>
            </a:extLst>
          </p:cNvPr>
          <p:cNvGrpSpPr/>
          <p:nvPr/>
        </p:nvGrpSpPr>
        <p:grpSpPr>
          <a:xfrm>
            <a:off x="6112770" y="3253819"/>
            <a:ext cx="2574030" cy="2235116"/>
            <a:chOff x="6112770" y="1848582"/>
            <a:chExt cx="2574030" cy="22351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1ADB57-74DF-40DE-AEE1-890FD550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770" y="1848582"/>
              <a:ext cx="2574030" cy="22351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8F0EC2-F5A0-4F6C-BD08-F80BC1B4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4383" y="2826096"/>
              <a:ext cx="1578379" cy="8309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E69A0-396D-47A0-A826-37FB61034698}"/>
                </a:ext>
              </a:extLst>
            </p:cNvPr>
            <p:cNvSpPr/>
            <p:nvPr/>
          </p:nvSpPr>
          <p:spPr>
            <a:xfrm>
              <a:off x="6873687" y="2786060"/>
              <a:ext cx="16831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EXTENSION ROCKS!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B5E1CC2-D0D2-45C3-942D-8D5D94B450E0}"/>
                </a:ext>
              </a:extLst>
            </p:cNvPr>
            <p:cNvSpPr/>
            <p:nvPr/>
          </p:nvSpPr>
          <p:spPr>
            <a:xfrm>
              <a:off x="7715250" y="2959748"/>
              <a:ext cx="971550" cy="1123950"/>
            </a:xfrm>
            <a:custGeom>
              <a:avLst/>
              <a:gdLst>
                <a:gd name="connsiteX0" fmla="*/ 0 w 971550"/>
                <a:gd name="connsiteY0" fmla="*/ 316230 h 1123950"/>
                <a:gd name="connsiteX1" fmla="*/ 49530 w 971550"/>
                <a:gd name="connsiteY1" fmla="*/ 358140 h 1123950"/>
                <a:gd name="connsiteX2" fmla="*/ 68580 w 971550"/>
                <a:gd name="connsiteY2" fmla="*/ 369570 h 1123950"/>
                <a:gd name="connsiteX3" fmla="*/ 114300 w 971550"/>
                <a:gd name="connsiteY3" fmla="*/ 449580 h 1123950"/>
                <a:gd name="connsiteX4" fmla="*/ 156210 w 971550"/>
                <a:gd name="connsiteY4" fmla="*/ 495300 h 1123950"/>
                <a:gd name="connsiteX5" fmla="*/ 209550 w 971550"/>
                <a:gd name="connsiteY5" fmla="*/ 548640 h 1123950"/>
                <a:gd name="connsiteX6" fmla="*/ 308610 w 971550"/>
                <a:gd name="connsiteY6" fmla="*/ 632460 h 1123950"/>
                <a:gd name="connsiteX7" fmla="*/ 464820 w 971550"/>
                <a:gd name="connsiteY7" fmla="*/ 754380 h 1123950"/>
                <a:gd name="connsiteX8" fmla="*/ 693420 w 971550"/>
                <a:gd name="connsiteY8" fmla="*/ 1123950 h 1123950"/>
                <a:gd name="connsiteX9" fmla="*/ 971550 w 971550"/>
                <a:gd name="connsiteY9" fmla="*/ 994410 h 1123950"/>
                <a:gd name="connsiteX10" fmla="*/ 746760 w 971550"/>
                <a:gd name="connsiteY10" fmla="*/ 655320 h 1123950"/>
                <a:gd name="connsiteX11" fmla="*/ 727710 w 971550"/>
                <a:gd name="connsiteY11" fmla="*/ 529590 h 1123950"/>
                <a:gd name="connsiteX12" fmla="*/ 712470 w 971550"/>
                <a:gd name="connsiteY12" fmla="*/ 461010 h 1123950"/>
                <a:gd name="connsiteX13" fmla="*/ 666750 w 971550"/>
                <a:gd name="connsiteY13" fmla="*/ 354330 h 1123950"/>
                <a:gd name="connsiteX14" fmla="*/ 529590 w 971550"/>
                <a:gd name="connsiteY14" fmla="*/ 110490 h 1123950"/>
                <a:gd name="connsiteX15" fmla="*/ 502920 w 971550"/>
                <a:gd name="connsiteY15" fmla="*/ 110490 h 1123950"/>
                <a:gd name="connsiteX16" fmla="*/ 487680 w 971550"/>
                <a:gd name="connsiteY16" fmla="*/ 125730 h 1123950"/>
                <a:gd name="connsiteX17" fmla="*/ 453390 w 971550"/>
                <a:gd name="connsiteY17" fmla="*/ 76200 h 1123950"/>
                <a:gd name="connsiteX18" fmla="*/ 415290 w 971550"/>
                <a:gd name="connsiteY18" fmla="*/ 76200 h 1123950"/>
                <a:gd name="connsiteX19" fmla="*/ 396240 w 971550"/>
                <a:gd name="connsiteY19" fmla="*/ 76200 h 1123950"/>
                <a:gd name="connsiteX20" fmla="*/ 384810 w 971550"/>
                <a:gd name="connsiteY20" fmla="*/ 99060 h 1123950"/>
                <a:gd name="connsiteX21" fmla="*/ 342900 w 971550"/>
                <a:gd name="connsiteY21" fmla="*/ 83820 h 1123950"/>
                <a:gd name="connsiteX22" fmla="*/ 308610 w 971550"/>
                <a:gd name="connsiteY22" fmla="*/ 95250 h 1123950"/>
                <a:gd name="connsiteX23" fmla="*/ 297180 w 971550"/>
                <a:gd name="connsiteY23" fmla="*/ 114300 h 1123950"/>
                <a:gd name="connsiteX24" fmla="*/ 270510 w 971550"/>
                <a:gd name="connsiteY24" fmla="*/ 133350 h 1123950"/>
                <a:gd name="connsiteX25" fmla="*/ 236220 w 971550"/>
                <a:gd name="connsiteY25" fmla="*/ 167640 h 1123950"/>
                <a:gd name="connsiteX26" fmla="*/ 217170 w 971550"/>
                <a:gd name="connsiteY26" fmla="*/ 171450 h 1123950"/>
                <a:gd name="connsiteX27" fmla="*/ 125730 w 971550"/>
                <a:gd name="connsiteY27" fmla="*/ 26670 h 1123950"/>
                <a:gd name="connsiteX28" fmla="*/ 83820 w 971550"/>
                <a:gd name="connsiteY28" fmla="*/ 0 h 1123950"/>
                <a:gd name="connsiteX29" fmla="*/ 57150 w 971550"/>
                <a:gd name="connsiteY29" fmla="*/ 0 h 1123950"/>
                <a:gd name="connsiteX30" fmla="*/ 45720 w 971550"/>
                <a:gd name="connsiteY30" fmla="*/ 0 h 1123950"/>
                <a:gd name="connsiteX31" fmla="*/ 41910 w 971550"/>
                <a:gd name="connsiteY31" fmla="*/ 7620 h 1123950"/>
                <a:gd name="connsiteX32" fmla="*/ 34290 w 971550"/>
                <a:gd name="connsiteY32" fmla="*/ 34290 h 1123950"/>
                <a:gd name="connsiteX33" fmla="*/ 64770 w 971550"/>
                <a:gd name="connsiteY33" fmla="*/ 91440 h 1123950"/>
                <a:gd name="connsiteX34" fmla="*/ 228600 w 971550"/>
                <a:gd name="connsiteY34" fmla="*/ 426720 h 1123950"/>
                <a:gd name="connsiteX35" fmla="*/ 167640 w 971550"/>
                <a:gd name="connsiteY35" fmla="*/ 354330 h 1123950"/>
                <a:gd name="connsiteX36" fmla="*/ 114300 w 971550"/>
                <a:gd name="connsiteY36" fmla="*/ 293370 h 1123950"/>
                <a:gd name="connsiteX37" fmla="*/ 53340 w 971550"/>
                <a:gd name="connsiteY37" fmla="*/ 297180 h 1123950"/>
                <a:gd name="connsiteX38" fmla="*/ 0 w 971550"/>
                <a:gd name="connsiteY38" fmla="*/ 31623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71550" h="1123950">
                  <a:moveTo>
                    <a:pt x="0" y="316230"/>
                  </a:moveTo>
                  <a:lnTo>
                    <a:pt x="49530" y="358140"/>
                  </a:lnTo>
                  <a:lnTo>
                    <a:pt x="68580" y="369570"/>
                  </a:lnTo>
                  <a:lnTo>
                    <a:pt x="114300" y="449580"/>
                  </a:lnTo>
                  <a:lnTo>
                    <a:pt x="156210" y="495300"/>
                  </a:lnTo>
                  <a:lnTo>
                    <a:pt x="209550" y="548640"/>
                  </a:lnTo>
                  <a:lnTo>
                    <a:pt x="308610" y="632460"/>
                  </a:lnTo>
                  <a:lnTo>
                    <a:pt x="464820" y="754380"/>
                  </a:lnTo>
                  <a:lnTo>
                    <a:pt x="693420" y="1123950"/>
                  </a:lnTo>
                  <a:lnTo>
                    <a:pt x="971550" y="994410"/>
                  </a:lnTo>
                  <a:lnTo>
                    <a:pt x="746760" y="655320"/>
                  </a:lnTo>
                  <a:lnTo>
                    <a:pt x="727710" y="529590"/>
                  </a:lnTo>
                  <a:lnTo>
                    <a:pt x="712470" y="461010"/>
                  </a:lnTo>
                  <a:lnTo>
                    <a:pt x="666750" y="354330"/>
                  </a:lnTo>
                  <a:lnTo>
                    <a:pt x="529590" y="110490"/>
                  </a:lnTo>
                  <a:lnTo>
                    <a:pt x="502920" y="110490"/>
                  </a:lnTo>
                  <a:lnTo>
                    <a:pt x="487680" y="125730"/>
                  </a:lnTo>
                  <a:lnTo>
                    <a:pt x="453390" y="76200"/>
                  </a:lnTo>
                  <a:lnTo>
                    <a:pt x="415290" y="76200"/>
                  </a:lnTo>
                  <a:lnTo>
                    <a:pt x="396240" y="76200"/>
                  </a:lnTo>
                  <a:lnTo>
                    <a:pt x="384810" y="99060"/>
                  </a:lnTo>
                  <a:lnTo>
                    <a:pt x="342900" y="83820"/>
                  </a:lnTo>
                  <a:lnTo>
                    <a:pt x="308610" y="95250"/>
                  </a:lnTo>
                  <a:lnTo>
                    <a:pt x="297180" y="114300"/>
                  </a:lnTo>
                  <a:lnTo>
                    <a:pt x="270510" y="133350"/>
                  </a:lnTo>
                  <a:lnTo>
                    <a:pt x="236220" y="167640"/>
                  </a:lnTo>
                  <a:lnTo>
                    <a:pt x="217170" y="171450"/>
                  </a:lnTo>
                  <a:lnTo>
                    <a:pt x="125730" y="26670"/>
                  </a:lnTo>
                  <a:lnTo>
                    <a:pt x="83820" y="0"/>
                  </a:lnTo>
                  <a:lnTo>
                    <a:pt x="57150" y="0"/>
                  </a:lnTo>
                  <a:lnTo>
                    <a:pt x="45720" y="0"/>
                  </a:lnTo>
                  <a:lnTo>
                    <a:pt x="41910" y="7620"/>
                  </a:lnTo>
                  <a:lnTo>
                    <a:pt x="34290" y="34290"/>
                  </a:lnTo>
                  <a:lnTo>
                    <a:pt x="64770" y="91440"/>
                  </a:lnTo>
                  <a:lnTo>
                    <a:pt x="228600" y="426720"/>
                  </a:lnTo>
                  <a:lnTo>
                    <a:pt x="167640" y="354330"/>
                  </a:lnTo>
                  <a:lnTo>
                    <a:pt x="114300" y="293370"/>
                  </a:lnTo>
                  <a:lnTo>
                    <a:pt x="53340" y="297180"/>
                  </a:lnTo>
                  <a:lnTo>
                    <a:pt x="0" y="316230"/>
                  </a:lnTo>
                  <a:close/>
                </a:path>
              </a:pathLst>
            </a:custGeom>
            <a:blipFill>
              <a:blip r:embed="rId4"/>
              <a:stretch>
                <a:fillRect t="-4357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D2867D1-6BF4-498B-A9B6-24938783C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2" y="3279886"/>
            <a:ext cx="1669817" cy="22599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1306AF-11EE-4D89-B300-3361F68CA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80" y="3281805"/>
            <a:ext cx="877694" cy="16716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9C7C04-A602-4E4D-AC52-311B7B221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61" y="3765271"/>
            <a:ext cx="559068" cy="6177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2FF053-6F5E-4C20-9F5D-6416913772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97" y="3256774"/>
            <a:ext cx="2464459" cy="22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26DE497-24DA-4B1E-AC25-7EBE7F072142}"/>
              </a:ext>
            </a:extLst>
          </p:cNvPr>
          <p:cNvGrpSpPr/>
          <p:nvPr/>
        </p:nvGrpSpPr>
        <p:grpSpPr>
          <a:xfrm>
            <a:off x="6528902" y="508572"/>
            <a:ext cx="1472631" cy="726517"/>
            <a:chOff x="6528904" y="482878"/>
            <a:chExt cx="1472631" cy="726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8685FA-87BF-4F35-8F25-75A04D36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904" y="482878"/>
              <a:ext cx="1472631" cy="7265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ED4243-3360-4597-AF2E-450CE182A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996859" y="636270"/>
              <a:ext cx="178905" cy="197186"/>
            </a:xfrm>
            <a:prstGeom prst="ellipse">
              <a:avLst/>
            </a:prstGeom>
          </p:spPr>
        </p:pic>
      </p:grpSp>
      <p:sp>
        <p:nvSpPr>
          <p:cNvPr id="14338" name="Title 1">
            <a:extLst>
              <a:ext uri="{FF2B5EF4-FFF2-40B4-BE49-F238E27FC236}">
                <a16:creationId xmlns:a16="http://schemas.microsoft.com/office/drawing/2014/main" id="{D92F7828-E59A-41CA-9C2C-939CD81DC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6675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“Email Eye”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70E36-0F09-434F-89F1-962304DF9FDF}"/>
              </a:ext>
            </a:extLst>
          </p:cNvPr>
          <p:cNvSpPr txBox="1"/>
          <p:nvPr/>
        </p:nvSpPr>
        <p:spPr>
          <a:xfrm>
            <a:off x="167101" y="2101937"/>
            <a:ext cx="9024729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According to The Vision Council, an eye care advocacy group, &gt;60% Americans report symptoms associated with digital eye strain: 20% eye-related headaches, 23% dry eyes, 22% blurred 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736F2-9733-4FC5-951E-1F8446859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8" b="18704"/>
          <a:stretch/>
        </p:blipFill>
        <p:spPr>
          <a:xfrm>
            <a:off x="743188" y="3443530"/>
            <a:ext cx="7657623" cy="30644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11C7D-F529-4667-A530-8EDF79D35A1B}"/>
              </a:ext>
            </a:extLst>
          </p:cNvPr>
          <p:cNvSpPr/>
          <p:nvPr/>
        </p:nvSpPr>
        <p:spPr>
          <a:xfrm>
            <a:off x="0" y="6583362"/>
            <a:ext cx="3757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Infographic by The American Optometric Association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A3DB00-7797-48A8-AADC-05D52A1F3CA5}"/>
              </a:ext>
            </a:extLst>
          </p:cNvPr>
          <p:cNvSpPr/>
          <p:nvPr/>
        </p:nvSpPr>
        <p:spPr>
          <a:xfrm>
            <a:off x="1745558" y="3050684"/>
            <a:ext cx="58678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u="sng" dirty="0"/>
              <a:t>The American Optometric Association suggests: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8F8CA-5975-4A6F-917B-5FF474ACB365}"/>
              </a:ext>
            </a:extLst>
          </p:cNvPr>
          <p:cNvSpPr/>
          <p:nvPr/>
        </p:nvSpPr>
        <p:spPr>
          <a:xfrm>
            <a:off x="7189785" y="791405"/>
            <a:ext cx="150863" cy="1354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54EE15-BAAF-40D7-A699-21F76723D6FA}"/>
              </a:ext>
            </a:extLst>
          </p:cNvPr>
          <p:cNvGrpSpPr/>
          <p:nvPr/>
        </p:nvGrpSpPr>
        <p:grpSpPr>
          <a:xfrm>
            <a:off x="1231920" y="508572"/>
            <a:ext cx="1472631" cy="726517"/>
            <a:chOff x="6528904" y="482878"/>
            <a:chExt cx="1472631" cy="7265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E5CFD0-1C2E-4749-8FE4-DD14D63B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904" y="482878"/>
              <a:ext cx="1472631" cy="7265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223172-5F03-402F-9B60-D2E2D1598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996859" y="636270"/>
              <a:ext cx="178905" cy="197186"/>
            </a:xfrm>
            <a:prstGeom prst="ellipse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265B6CED-241F-48A5-B027-7206C352861C}"/>
              </a:ext>
            </a:extLst>
          </p:cNvPr>
          <p:cNvSpPr/>
          <p:nvPr/>
        </p:nvSpPr>
        <p:spPr>
          <a:xfrm>
            <a:off x="1892803" y="778447"/>
            <a:ext cx="150863" cy="1354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2483 -0.00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-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02396 -0.0134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87" y="3377956"/>
            <a:ext cx="975356" cy="1156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5" y="2016504"/>
            <a:ext cx="7910639" cy="4179454"/>
          </a:xfrm>
          <a:prstGeom prst="rect">
            <a:avLst/>
          </a:prstGeom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Schedule Breaks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030F459-FF6B-468D-97E3-9A6FE8BE6A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79446"/>
            <a:ext cx="7931224" cy="537057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b="1">
                <a:solidFill>
                  <a:srgbClr val="92D050"/>
                </a:solidFill>
              </a:rPr>
              <a:t>Get Outside!</a:t>
            </a:r>
          </a:p>
          <a:p>
            <a:pPr marL="0" indent="0" algn="ctr" eaLnBrk="1" hangingPunct="1">
              <a:buNone/>
            </a:pPr>
            <a:endParaRPr lang="en-US" sz="2800" b="1">
              <a:solidFill>
                <a:srgbClr val="92D050"/>
              </a:solidFill>
            </a:endParaRPr>
          </a:p>
          <a:p>
            <a:pPr marL="0" indent="0" algn="ctr" eaLnBrk="1" hangingPunct="1">
              <a:buNone/>
            </a:pPr>
            <a:endParaRPr lang="en-US" sz="28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6" y="4986038"/>
            <a:ext cx="2045593" cy="1237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21" y="4476139"/>
            <a:ext cx="1085850" cy="171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466539">
            <a:off x="7199157" y="4431045"/>
            <a:ext cx="163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Lunchtime stroll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 rot="1271299">
            <a:off x="773855" y="4260563"/>
            <a:ext cx="2151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Bike </a:t>
            </a:r>
            <a:r>
              <a:rPr lang="en-US" sz="2000" b="1"/>
              <a:t>ride with </a:t>
            </a:r>
            <a:r>
              <a:rPr lang="en-US" sz="2000" b="1" dirty="0"/>
              <a:t>co-workers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69174" y="2511308"/>
            <a:ext cx="3307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/>
              <a:t>Replace that afternoon coffee with an energizing walk or stretch</a:t>
            </a:r>
            <a:endParaRPr lang="en-US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1" y="612967"/>
            <a:ext cx="1455422" cy="1455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321F3B-29E5-4A75-B8D6-48A2A9192E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8035" y="4545667"/>
            <a:ext cx="801922" cy="16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6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Dress for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224" y="2204864"/>
            <a:ext cx="4536504" cy="388843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clothes don’t have to be stuffy to be stylish!</a:t>
            </a:r>
            <a:endParaRPr lang="en-US" sz="2800" dirty="0">
              <a:solidFill>
                <a:srgbClr val="3366F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Comfortable and non-restrictive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Shirts and pants with some stretch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Wrinkle-free or wrinkle-resistant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Shoes that are willing to be walked 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09" y="2098666"/>
            <a:ext cx="3200400" cy="38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5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6148">
            <a:extLst>
              <a:ext uri="{FF2B5EF4-FFF2-40B4-BE49-F238E27FC236}">
                <a16:creationId xmlns:a16="http://schemas.microsoft.com/office/drawing/2014/main" id="{FD9411AC-F6AD-431D-99BE-09A4BB19A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923"/>
            <a:ext cx="9144000" cy="5600077"/>
          </a:xfrm>
          <a:prstGeom prst="rect">
            <a:avLst/>
          </a:prstGeom>
          <a:ln>
            <a:noFill/>
          </a:ln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Increase Your Water Intake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B93A6-4E54-439B-8F81-C0919249B4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363350"/>
            <a:ext cx="1907704" cy="2315877"/>
          </a:xfrm>
          <a:prstGeom prst="rect">
            <a:avLst/>
          </a:prstGeom>
        </p:spPr>
      </p:pic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55FED1FF-2230-4F41-88E6-8C610D2FC80A}"/>
              </a:ext>
            </a:extLst>
          </p:cNvPr>
          <p:cNvGrpSpPr/>
          <p:nvPr/>
        </p:nvGrpSpPr>
        <p:grpSpPr>
          <a:xfrm>
            <a:off x="272138" y="3828880"/>
            <a:ext cx="884957" cy="2857699"/>
            <a:chOff x="649538" y="3861047"/>
            <a:chExt cx="884957" cy="2857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2BC13B-5FC8-4D33-97AD-DA61AF248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38" y="3861047"/>
              <a:ext cx="884957" cy="285769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8CBA94C-81EF-47CC-938B-B43D0950D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576" y="5653277"/>
              <a:ext cx="650467" cy="169479"/>
            </a:xfrm>
            <a:prstGeom prst="rect">
              <a:avLst/>
            </a:prstGeom>
          </p:spPr>
        </p:pic>
      </p:grp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37DC3C5-18F1-4D9C-A5BF-81DBEB3E4020}"/>
              </a:ext>
            </a:extLst>
          </p:cNvPr>
          <p:cNvSpPr/>
          <p:nvPr/>
        </p:nvSpPr>
        <p:spPr>
          <a:xfrm>
            <a:off x="6430808" y="1580822"/>
            <a:ext cx="27131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sz="1900" b="1" dirty="0">
                <a:solidFill>
                  <a:srgbClr val="0070C0"/>
                </a:solidFill>
              </a:rPr>
              <a:t>Drinking water throughout the day </a:t>
            </a:r>
            <a:r>
              <a:rPr lang="en-US" sz="1900" dirty="0">
                <a:solidFill>
                  <a:srgbClr val="0070C0"/>
                </a:solidFill>
              </a:rPr>
              <a:t>will mean standing up regularly for refills…</a:t>
            </a: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4450D4B2-D131-4A38-A52B-1DC3FC4EA415}"/>
              </a:ext>
            </a:extLst>
          </p:cNvPr>
          <p:cNvSpPr/>
          <p:nvPr/>
        </p:nvSpPr>
        <p:spPr>
          <a:xfrm>
            <a:off x="23389" y="1434629"/>
            <a:ext cx="271319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sz="1900" b="1" dirty="0">
                <a:solidFill>
                  <a:srgbClr val="0070C0"/>
                </a:solidFill>
              </a:rPr>
              <a:t>8x8 Rule: </a:t>
            </a:r>
            <a:r>
              <a:rPr lang="en-US" sz="1900" dirty="0">
                <a:solidFill>
                  <a:srgbClr val="0070C0"/>
                </a:solidFill>
              </a:rPr>
              <a:t>Drink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dirty="0">
                <a:solidFill>
                  <a:srgbClr val="0070C0"/>
                </a:solidFill>
              </a:rPr>
              <a:t>eight 8-oz glasses water a day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rgbClr val="0070C0"/>
                </a:solidFill>
              </a:rPr>
              <a:t>Invest in a </a:t>
            </a:r>
            <a:r>
              <a:rPr lang="en-US" sz="1900" b="1" dirty="0">
                <a:solidFill>
                  <a:srgbClr val="0070C0"/>
                </a:solidFill>
              </a:rPr>
              <a:t>reusable water container </a:t>
            </a:r>
            <a:r>
              <a:rPr lang="en-US" sz="1900" dirty="0">
                <a:solidFill>
                  <a:srgbClr val="0070C0"/>
                </a:solidFill>
              </a:rPr>
              <a:t>for your office</a:t>
            </a:r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C7011622-2E30-4DF9-96B5-E8648E4C1B14}"/>
              </a:ext>
            </a:extLst>
          </p:cNvPr>
          <p:cNvSpPr/>
          <p:nvPr/>
        </p:nvSpPr>
        <p:spPr>
          <a:xfrm>
            <a:off x="3923928" y="1911352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3366FF"/>
                </a:solidFill>
              </a:rPr>
              <a:t>Extension ROCKS!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07E5D3-ACD2-42A4-BE42-8F7C16A942D4}"/>
              </a:ext>
            </a:extLst>
          </p:cNvPr>
          <p:cNvGrpSpPr>
            <a:grpSpLocks noChangeAspect="1"/>
          </p:cNvGrpSpPr>
          <p:nvPr/>
        </p:nvGrpSpPr>
        <p:grpSpPr>
          <a:xfrm>
            <a:off x="9322043" y="3261241"/>
            <a:ext cx="1907705" cy="3425338"/>
            <a:chOff x="2587678" y="3795720"/>
            <a:chExt cx="1490256" cy="29230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50A9FD-E19B-40B6-8A58-E51AB3A59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888" y="3795720"/>
              <a:ext cx="1445046" cy="292302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D5BBE8-B2F5-4382-BC60-585EF2003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558" y="4861189"/>
              <a:ext cx="233564" cy="792088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C1A4A0C-0223-4399-BE87-348EFB2C95EC}"/>
                </a:ext>
              </a:extLst>
            </p:cNvPr>
            <p:cNvSpPr/>
            <p:nvPr/>
          </p:nvSpPr>
          <p:spPr>
            <a:xfrm>
              <a:off x="2587678" y="5358390"/>
              <a:ext cx="233565" cy="300927"/>
            </a:xfrm>
            <a:custGeom>
              <a:avLst/>
              <a:gdLst>
                <a:gd name="connsiteX0" fmla="*/ 43180 w 289560"/>
                <a:gd name="connsiteY0" fmla="*/ 63500 h 342900"/>
                <a:gd name="connsiteX1" fmla="*/ 7620 w 289560"/>
                <a:gd name="connsiteY1" fmla="*/ 104140 h 342900"/>
                <a:gd name="connsiteX2" fmla="*/ 0 w 289560"/>
                <a:gd name="connsiteY2" fmla="*/ 129540 h 342900"/>
                <a:gd name="connsiteX3" fmla="*/ 2540 w 289560"/>
                <a:gd name="connsiteY3" fmla="*/ 175260 h 342900"/>
                <a:gd name="connsiteX4" fmla="*/ 5080 w 289560"/>
                <a:gd name="connsiteY4" fmla="*/ 187960 h 342900"/>
                <a:gd name="connsiteX5" fmla="*/ 35560 w 289560"/>
                <a:gd name="connsiteY5" fmla="*/ 195580 h 342900"/>
                <a:gd name="connsiteX6" fmla="*/ 25400 w 289560"/>
                <a:gd name="connsiteY6" fmla="*/ 215900 h 342900"/>
                <a:gd name="connsiteX7" fmla="*/ 25400 w 289560"/>
                <a:gd name="connsiteY7" fmla="*/ 238760 h 342900"/>
                <a:gd name="connsiteX8" fmla="*/ 38100 w 289560"/>
                <a:gd name="connsiteY8" fmla="*/ 261620 h 342900"/>
                <a:gd name="connsiteX9" fmla="*/ 58420 w 289560"/>
                <a:gd name="connsiteY9" fmla="*/ 264160 h 342900"/>
                <a:gd name="connsiteX10" fmla="*/ 63500 w 289560"/>
                <a:gd name="connsiteY10" fmla="*/ 261620 h 342900"/>
                <a:gd name="connsiteX11" fmla="*/ 55880 w 289560"/>
                <a:gd name="connsiteY11" fmla="*/ 284480 h 342900"/>
                <a:gd name="connsiteX12" fmla="*/ 58420 w 289560"/>
                <a:gd name="connsiteY12" fmla="*/ 297180 h 342900"/>
                <a:gd name="connsiteX13" fmla="*/ 88900 w 289560"/>
                <a:gd name="connsiteY13" fmla="*/ 312420 h 342900"/>
                <a:gd name="connsiteX14" fmla="*/ 111760 w 289560"/>
                <a:gd name="connsiteY14" fmla="*/ 309880 h 342900"/>
                <a:gd name="connsiteX15" fmla="*/ 111760 w 289560"/>
                <a:gd name="connsiteY15" fmla="*/ 320040 h 342900"/>
                <a:gd name="connsiteX16" fmla="*/ 137160 w 289560"/>
                <a:gd name="connsiteY16" fmla="*/ 332740 h 342900"/>
                <a:gd name="connsiteX17" fmla="*/ 195580 w 289560"/>
                <a:gd name="connsiteY17" fmla="*/ 342900 h 342900"/>
                <a:gd name="connsiteX18" fmla="*/ 284480 w 289560"/>
                <a:gd name="connsiteY18" fmla="*/ 292100 h 342900"/>
                <a:gd name="connsiteX19" fmla="*/ 289560 w 289560"/>
                <a:gd name="connsiteY19" fmla="*/ 261620 h 342900"/>
                <a:gd name="connsiteX20" fmla="*/ 271780 w 289560"/>
                <a:gd name="connsiteY20" fmla="*/ 243840 h 342900"/>
                <a:gd name="connsiteX21" fmla="*/ 248920 w 289560"/>
                <a:gd name="connsiteY21" fmla="*/ 241300 h 342900"/>
                <a:gd name="connsiteX22" fmla="*/ 254000 w 289560"/>
                <a:gd name="connsiteY22" fmla="*/ 208280 h 342900"/>
                <a:gd name="connsiteX23" fmla="*/ 236220 w 289560"/>
                <a:gd name="connsiteY23" fmla="*/ 190500 h 342900"/>
                <a:gd name="connsiteX24" fmla="*/ 213360 w 289560"/>
                <a:gd name="connsiteY24" fmla="*/ 182880 h 342900"/>
                <a:gd name="connsiteX25" fmla="*/ 226060 w 289560"/>
                <a:gd name="connsiteY25" fmla="*/ 137160 h 342900"/>
                <a:gd name="connsiteX26" fmla="*/ 198120 w 289560"/>
                <a:gd name="connsiteY26" fmla="*/ 93980 h 342900"/>
                <a:gd name="connsiteX27" fmla="*/ 162560 w 289560"/>
                <a:gd name="connsiteY27" fmla="*/ 58420 h 342900"/>
                <a:gd name="connsiteX28" fmla="*/ 86360 w 289560"/>
                <a:gd name="connsiteY28" fmla="*/ 0 h 342900"/>
                <a:gd name="connsiteX29" fmla="*/ 43180 w 289560"/>
                <a:gd name="connsiteY29" fmla="*/ 635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9560" h="342900">
                  <a:moveTo>
                    <a:pt x="43180" y="63500"/>
                  </a:moveTo>
                  <a:lnTo>
                    <a:pt x="7620" y="104140"/>
                  </a:lnTo>
                  <a:lnTo>
                    <a:pt x="0" y="129540"/>
                  </a:lnTo>
                  <a:lnTo>
                    <a:pt x="2540" y="175260"/>
                  </a:lnTo>
                  <a:lnTo>
                    <a:pt x="5080" y="187960"/>
                  </a:lnTo>
                  <a:lnTo>
                    <a:pt x="35560" y="195580"/>
                  </a:lnTo>
                  <a:lnTo>
                    <a:pt x="25400" y="215900"/>
                  </a:lnTo>
                  <a:lnTo>
                    <a:pt x="25400" y="238760"/>
                  </a:lnTo>
                  <a:lnTo>
                    <a:pt x="38100" y="261620"/>
                  </a:lnTo>
                  <a:lnTo>
                    <a:pt x="58420" y="264160"/>
                  </a:lnTo>
                  <a:lnTo>
                    <a:pt x="63500" y="261620"/>
                  </a:lnTo>
                  <a:lnTo>
                    <a:pt x="55880" y="284480"/>
                  </a:lnTo>
                  <a:lnTo>
                    <a:pt x="58420" y="297180"/>
                  </a:lnTo>
                  <a:lnTo>
                    <a:pt x="88900" y="312420"/>
                  </a:lnTo>
                  <a:lnTo>
                    <a:pt x="111760" y="309880"/>
                  </a:lnTo>
                  <a:lnTo>
                    <a:pt x="111760" y="320040"/>
                  </a:lnTo>
                  <a:lnTo>
                    <a:pt x="137160" y="332740"/>
                  </a:lnTo>
                  <a:lnTo>
                    <a:pt x="195580" y="342900"/>
                  </a:lnTo>
                  <a:lnTo>
                    <a:pt x="284480" y="292100"/>
                  </a:lnTo>
                  <a:lnTo>
                    <a:pt x="289560" y="261620"/>
                  </a:lnTo>
                  <a:lnTo>
                    <a:pt x="271780" y="243840"/>
                  </a:lnTo>
                  <a:lnTo>
                    <a:pt x="248920" y="241300"/>
                  </a:lnTo>
                  <a:lnTo>
                    <a:pt x="254000" y="208280"/>
                  </a:lnTo>
                  <a:lnTo>
                    <a:pt x="236220" y="190500"/>
                  </a:lnTo>
                  <a:lnTo>
                    <a:pt x="213360" y="182880"/>
                  </a:lnTo>
                  <a:lnTo>
                    <a:pt x="226060" y="137160"/>
                  </a:lnTo>
                  <a:lnTo>
                    <a:pt x="198120" y="93980"/>
                  </a:lnTo>
                  <a:lnTo>
                    <a:pt x="162560" y="58420"/>
                  </a:lnTo>
                  <a:lnTo>
                    <a:pt x="86360" y="0"/>
                  </a:lnTo>
                  <a:lnTo>
                    <a:pt x="43180" y="63500"/>
                  </a:lnTo>
                  <a:close/>
                </a:path>
              </a:pathLst>
            </a:cu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t="-8373" r="-7627" b="-975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04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91 -0.0412 L -0.09791 -0.04097 C -0.10121 -0.04167 -0.10451 -0.0419 -0.10781 -0.04259 C -0.10885 -0.04282 -0.10989 -0.04375 -0.11111 -0.04398 C -0.1125 -0.04467 -0.11388 -0.04491 -0.11545 -0.0456 C -0.11649 -0.04583 -0.11753 -0.04676 -0.11857 -0.04699 C -0.12708 -0.0493 -0.13489 -0.04884 -0.14357 -0.04977 C -0.14652 -0.05023 -0.14947 -0.05092 -0.15243 -0.05139 C -0.16232 -0.05579 -0.15659 -0.05393 -0.16979 -0.05555 C -0.17777 -0.05509 -0.18576 -0.05509 -0.19357 -0.05417 C -0.19479 -0.05417 -0.19583 -0.05324 -0.19687 -0.05278 C -0.19982 -0.05162 -0.20277 -0.05092 -0.20555 -0.04977 C -0.20711 -0.0493 -0.2085 -0.04861 -0.20989 -0.04838 C -0.23194 -0.04421 -0.20451 -0.04954 -0.22413 -0.0456 C -0.22656 -0.04491 -0.22916 -0.04467 -0.23177 -0.04398 C -0.23559 -0.04329 -0.23958 -0.04167 -0.24357 -0.0412 C -0.24947 -0.04051 -0.2552 -0.04028 -0.26111 -0.03981 L -0.29045 -0.0368 C -0.30833 -0.03287 -0.2894 -0.0375 -0.30017 -0.03403 C -0.3019 -0.03333 -0.30381 -0.0331 -0.30555 -0.03241 C -0.30781 -0.03171 -0.30989 -0.03055 -0.31215 -0.02963 C -0.31319 -0.02917 -0.31423 -0.02824 -0.31545 -0.02824 L -0.32743 -0.02662 L -0.35781 -0.02824 C -0.36857 -0.02893 -0.36684 -0.0287 -0.37413 -0.03102 C -0.37517 -0.03194 -0.37621 -0.03333 -0.37743 -0.03403 C -0.38038 -0.03565 -0.38819 -0.03634 -0.39045 -0.0368 C -0.39184 -0.03727 -0.39322 -0.03773 -0.39479 -0.03819 C -0.39652 -0.03889 -0.39843 -0.03912 -0.40017 -0.03981 C -0.40243 -0.04051 -0.40451 -0.04167 -0.40677 -0.04259 C -0.40781 -0.04305 -0.40885 -0.04375 -0.40989 -0.04398 L -0.41649 -0.0456 C -0.42829 -0.05069 -0.42204 -0.04838 -0.44791 -0.04838 L -0.58055 -0.04699 C -0.58576 -0.04653 -0.59079 -0.04629 -0.59583 -0.0456 C -0.59704 -0.04537 -0.59791 -0.04444 -0.59913 -0.04398 C -0.61232 -0.04028 -0.59895 -0.0456 -0.61215 -0.03981 L -0.61545 -0.03819 C -0.61649 -0.03773 -0.6177 -0.0375 -0.61857 -0.0368 C -0.62013 -0.03588 -0.62152 -0.03472 -0.62291 -0.03403 C -0.62517 -0.03287 -0.62725 -0.03102 -0.62951 -0.03102 L -0.68281 -0.02963 C -0.69027 -0.02616 -0.68125 -0.02986 -0.69479 -0.02662 C -0.69583 -0.02639 -0.69687 -0.02546 -0.69791 -0.02523 C -0.70052 -0.02454 -0.70312 -0.0243 -0.70555 -0.02384 L -0.71215 -0.02083 C -0.71319 -0.02037 -0.71423 -0.01991 -0.71545 -0.01944 C -0.71684 -0.01898 -0.71822 -0.01852 -0.71979 -0.01805 C -0.72083 -0.01759 -0.72187 -0.01667 -0.72291 -0.01643 C -0.73055 -0.01528 -0.74583 -0.01366 -0.74583 -0.01342 C -0.82586 -0.0169 -0.79218 -0.01759 -0.84687 -0.01504 C -0.8526 -0.0125 -0.84913 -0.01458 -0.85677 -0.00787 L -0.85989 -0.00486 C -0.86076 -0.00347 -0.86111 -0.00162 -0.86215 -0.00069 C -0.8644 0.00185 -0.87013 0.00093 -0.87187 0.00093 L -0.90225 0.00533 " pathEditMode="relative" rAng="0" ptsTypes="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26" y="159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92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…and more standing up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go to the bathroom!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1D61DB-A71F-4DED-B9EF-97D183EF6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b="1947"/>
          <a:stretch/>
        </p:blipFill>
        <p:spPr>
          <a:xfrm>
            <a:off x="0" y="1523999"/>
            <a:ext cx="9144000" cy="5334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A42451D-0C2F-48E2-ABC8-DA4ABA715840}"/>
              </a:ext>
            </a:extLst>
          </p:cNvPr>
          <p:cNvGrpSpPr>
            <a:grpSpLocks noChangeAspect="1"/>
          </p:cNvGrpSpPr>
          <p:nvPr/>
        </p:nvGrpSpPr>
        <p:grpSpPr>
          <a:xfrm>
            <a:off x="9300527" y="3325787"/>
            <a:ext cx="1907705" cy="3425338"/>
            <a:chOff x="2587678" y="3795720"/>
            <a:chExt cx="1490256" cy="29230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8A771E8-F6F9-4FCA-8239-60BA143EB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888" y="3795720"/>
              <a:ext cx="1445046" cy="2923027"/>
            </a:xfrm>
            <a:prstGeom prst="rect">
              <a:avLst/>
            </a:prstGeom>
          </p:spPr>
        </p:pic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BA7E608-D637-4E26-AD6F-F7B264537799}"/>
                </a:ext>
              </a:extLst>
            </p:cNvPr>
            <p:cNvSpPr/>
            <p:nvPr/>
          </p:nvSpPr>
          <p:spPr>
            <a:xfrm>
              <a:off x="2587678" y="5358390"/>
              <a:ext cx="233565" cy="300927"/>
            </a:xfrm>
            <a:custGeom>
              <a:avLst/>
              <a:gdLst>
                <a:gd name="connsiteX0" fmla="*/ 43180 w 289560"/>
                <a:gd name="connsiteY0" fmla="*/ 63500 h 342900"/>
                <a:gd name="connsiteX1" fmla="*/ 7620 w 289560"/>
                <a:gd name="connsiteY1" fmla="*/ 104140 h 342900"/>
                <a:gd name="connsiteX2" fmla="*/ 0 w 289560"/>
                <a:gd name="connsiteY2" fmla="*/ 129540 h 342900"/>
                <a:gd name="connsiteX3" fmla="*/ 2540 w 289560"/>
                <a:gd name="connsiteY3" fmla="*/ 175260 h 342900"/>
                <a:gd name="connsiteX4" fmla="*/ 5080 w 289560"/>
                <a:gd name="connsiteY4" fmla="*/ 187960 h 342900"/>
                <a:gd name="connsiteX5" fmla="*/ 35560 w 289560"/>
                <a:gd name="connsiteY5" fmla="*/ 195580 h 342900"/>
                <a:gd name="connsiteX6" fmla="*/ 25400 w 289560"/>
                <a:gd name="connsiteY6" fmla="*/ 215900 h 342900"/>
                <a:gd name="connsiteX7" fmla="*/ 25400 w 289560"/>
                <a:gd name="connsiteY7" fmla="*/ 238760 h 342900"/>
                <a:gd name="connsiteX8" fmla="*/ 38100 w 289560"/>
                <a:gd name="connsiteY8" fmla="*/ 261620 h 342900"/>
                <a:gd name="connsiteX9" fmla="*/ 58420 w 289560"/>
                <a:gd name="connsiteY9" fmla="*/ 264160 h 342900"/>
                <a:gd name="connsiteX10" fmla="*/ 63500 w 289560"/>
                <a:gd name="connsiteY10" fmla="*/ 261620 h 342900"/>
                <a:gd name="connsiteX11" fmla="*/ 55880 w 289560"/>
                <a:gd name="connsiteY11" fmla="*/ 284480 h 342900"/>
                <a:gd name="connsiteX12" fmla="*/ 58420 w 289560"/>
                <a:gd name="connsiteY12" fmla="*/ 297180 h 342900"/>
                <a:gd name="connsiteX13" fmla="*/ 88900 w 289560"/>
                <a:gd name="connsiteY13" fmla="*/ 312420 h 342900"/>
                <a:gd name="connsiteX14" fmla="*/ 111760 w 289560"/>
                <a:gd name="connsiteY14" fmla="*/ 309880 h 342900"/>
                <a:gd name="connsiteX15" fmla="*/ 111760 w 289560"/>
                <a:gd name="connsiteY15" fmla="*/ 320040 h 342900"/>
                <a:gd name="connsiteX16" fmla="*/ 137160 w 289560"/>
                <a:gd name="connsiteY16" fmla="*/ 332740 h 342900"/>
                <a:gd name="connsiteX17" fmla="*/ 195580 w 289560"/>
                <a:gd name="connsiteY17" fmla="*/ 342900 h 342900"/>
                <a:gd name="connsiteX18" fmla="*/ 284480 w 289560"/>
                <a:gd name="connsiteY18" fmla="*/ 292100 h 342900"/>
                <a:gd name="connsiteX19" fmla="*/ 289560 w 289560"/>
                <a:gd name="connsiteY19" fmla="*/ 261620 h 342900"/>
                <a:gd name="connsiteX20" fmla="*/ 271780 w 289560"/>
                <a:gd name="connsiteY20" fmla="*/ 243840 h 342900"/>
                <a:gd name="connsiteX21" fmla="*/ 248920 w 289560"/>
                <a:gd name="connsiteY21" fmla="*/ 241300 h 342900"/>
                <a:gd name="connsiteX22" fmla="*/ 254000 w 289560"/>
                <a:gd name="connsiteY22" fmla="*/ 208280 h 342900"/>
                <a:gd name="connsiteX23" fmla="*/ 236220 w 289560"/>
                <a:gd name="connsiteY23" fmla="*/ 190500 h 342900"/>
                <a:gd name="connsiteX24" fmla="*/ 213360 w 289560"/>
                <a:gd name="connsiteY24" fmla="*/ 182880 h 342900"/>
                <a:gd name="connsiteX25" fmla="*/ 226060 w 289560"/>
                <a:gd name="connsiteY25" fmla="*/ 137160 h 342900"/>
                <a:gd name="connsiteX26" fmla="*/ 198120 w 289560"/>
                <a:gd name="connsiteY26" fmla="*/ 93980 h 342900"/>
                <a:gd name="connsiteX27" fmla="*/ 162560 w 289560"/>
                <a:gd name="connsiteY27" fmla="*/ 58420 h 342900"/>
                <a:gd name="connsiteX28" fmla="*/ 86360 w 289560"/>
                <a:gd name="connsiteY28" fmla="*/ 0 h 342900"/>
                <a:gd name="connsiteX29" fmla="*/ 43180 w 289560"/>
                <a:gd name="connsiteY29" fmla="*/ 635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9560" h="342900">
                  <a:moveTo>
                    <a:pt x="43180" y="63500"/>
                  </a:moveTo>
                  <a:lnTo>
                    <a:pt x="7620" y="104140"/>
                  </a:lnTo>
                  <a:lnTo>
                    <a:pt x="0" y="129540"/>
                  </a:lnTo>
                  <a:lnTo>
                    <a:pt x="2540" y="175260"/>
                  </a:lnTo>
                  <a:lnTo>
                    <a:pt x="5080" y="187960"/>
                  </a:lnTo>
                  <a:lnTo>
                    <a:pt x="35560" y="195580"/>
                  </a:lnTo>
                  <a:lnTo>
                    <a:pt x="25400" y="215900"/>
                  </a:lnTo>
                  <a:lnTo>
                    <a:pt x="25400" y="238760"/>
                  </a:lnTo>
                  <a:lnTo>
                    <a:pt x="38100" y="261620"/>
                  </a:lnTo>
                  <a:lnTo>
                    <a:pt x="58420" y="264160"/>
                  </a:lnTo>
                  <a:lnTo>
                    <a:pt x="63500" y="261620"/>
                  </a:lnTo>
                  <a:lnTo>
                    <a:pt x="55880" y="284480"/>
                  </a:lnTo>
                  <a:lnTo>
                    <a:pt x="58420" y="297180"/>
                  </a:lnTo>
                  <a:lnTo>
                    <a:pt x="88900" y="312420"/>
                  </a:lnTo>
                  <a:lnTo>
                    <a:pt x="111760" y="309880"/>
                  </a:lnTo>
                  <a:lnTo>
                    <a:pt x="111760" y="320040"/>
                  </a:lnTo>
                  <a:lnTo>
                    <a:pt x="137160" y="332740"/>
                  </a:lnTo>
                  <a:lnTo>
                    <a:pt x="195580" y="342900"/>
                  </a:lnTo>
                  <a:lnTo>
                    <a:pt x="284480" y="292100"/>
                  </a:lnTo>
                  <a:lnTo>
                    <a:pt x="289560" y="261620"/>
                  </a:lnTo>
                  <a:lnTo>
                    <a:pt x="271780" y="243840"/>
                  </a:lnTo>
                  <a:lnTo>
                    <a:pt x="248920" y="241300"/>
                  </a:lnTo>
                  <a:lnTo>
                    <a:pt x="254000" y="208280"/>
                  </a:lnTo>
                  <a:lnTo>
                    <a:pt x="236220" y="190500"/>
                  </a:lnTo>
                  <a:lnTo>
                    <a:pt x="213360" y="182880"/>
                  </a:lnTo>
                  <a:lnTo>
                    <a:pt x="226060" y="137160"/>
                  </a:lnTo>
                  <a:lnTo>
                    <a:pt x="198120" y="93980"/>
                  </a:lnTo>
                  <a:lnTo>
                    <a:pt x="162560" y="58420"/>
                  </a:lnTo>
                  <a:lnTo>
                    <a:pt x="86360" y="0"/>
                  </a:lnTo>
                  <a:lnTo>
                    <a:pt x="43180" y="6350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t="-8373" r="-7627" b="-975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5F0855C-15C0-48FE-B3DA-028E2DC1BDFC}"/>
              </a:ext>
            </a:extLst>
          </p:cNvPr>
          <p:cNvGrpSpPr/>
          <p:nvPr/>
        </p:nvGrpSpPr>
        <p:grpSpPr>
          <a:xfrm>
            <a:off x="7193801" y="2064067"/>
            <a:ext cx="1371600" cy="962025"/>
            <a:chOff x="7193801" y="2064067"/>
            <a:chExt cx="1371600" cy="9620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96EA7CA-1C67-4A62-B78C-1AF189F71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3801" y="2064067"/>
              <a:ext cx="1371600" cy="9620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F92E57-A48E-4372-B327-8C993E5FF0DA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5137" y="2907792"/>
              <a:ext cx="1328928" cy="1183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E50C9E2-85FA-486C-85F3-C4AEED689AF9}"/>
              </a:ext>
            </a:extLst>
          </p:cNvPr>
          <p:cNvSpPr/>
          <p:nvPr/>
        </p:nvSpPr>
        <p:spPr>
          <a:xfrm>
            <a:off x="7347063" y="2250184"/>
            <a:ext cx="1065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990000"/>
                </a:solidFill>
              </a:rPr>
              <a:t>Extension ROCKS!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7B5051-3AD9-4ECF-8035-C620E12E1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95" y="2250184"/>
            <a:ext cx="565785" cy="5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35 -0.02616 L -0.12135 -0.02592 C -0.12447 -0.02801 -0.12708 -0.03032 -0.13003 -0.03194 C -0.13142 -0.03287 -0.13298 -0.03287 -0.1342 -0.03356 C -0.13645 -0.03426 -0.13854 -0.03518 -0.14079 -0.03634 C -0.14236 -0.0375 -0.14427 -0.03842 -0.146 -0.03935 C -0.14739 -0.04028 -0.14878 -0.04166 -0.15017 -0.04236 C -0.15208 -0.04328 -0.15382 -0.04328 -0.15555 -0.04375 C -0.16649 -0.04004 -0.15295 -0.04514 -0.16406 -0.03935 C -0.17135 -0.03565 -0.16545 -0.04004 -0.17152 -0.03634 C -0.17291 -0.03565 -0.1743 -0.03379 -0.17586 -0.03356 C -0.17968 -0.03241 -0.18368 -0.03217 -0.1875 -0.03194 C -0.1967 -0.03125 -0.2059 -0.03102 -0.21527 -0.03055 C -0.2309 -0.02616 -0.20729 -0.03241 -0.24375 -0.02754 C -0.24739 -0.02708 -0.25104 -0.02546 -0.25451 -0.02453 C -0.2559 -0.02407 -0.25729 -0.02338 -0.25885 -0.02315 C -0.26406 -0.02222 -0.26944 -0.02199 -0.27482 -0.02153 C -0.27777 -0.02176 -0.29097 -0.02129 -0.29704 -0.02453 C -0.30451 -0.02847 -0.29843 -0.02592 -0.30451 -0.03194 C -0.3059 -0.03333 -0.30746 -0.03379 -0.30885 -0.03495 C -0.30989 -0.03588 -0.31059 -0.0375 -0.31197 -0.03796 C -0.31649 -0.03912 -0.32118 -0.03889 -0.32586 -0.03935 C -0.32916 -0.03912 -0.34618 -0.03819 -0.35243 -0.03634 L -0.36197 -0.03194 C -0.36302 -0.03148 -0.36406 -0.03078 -0.36527 -0.03055 C -0.37552 -0.02685 -0.3625 -0.03125 -0.37482 -0.02754 C -0.37621 -0.02708 -0.37743 -0.02639 -0.37899 -0.02616 C -0.38177 -0.02546 -0.38472 -0.02523 -0.3875 -0.02453 C -0.38906 -0.0243 -0.39027 -0.02338 -0.39184 -0.02315 C -0.39461 -0.02245 -0.39739 -0.02199 -0.40034 -0.02153 C -0.41111 -0.01666 -0.39444 -0.0243 -0.40781 -0.01852 C -0.40989 -0.01782 -0.41215 -0.0162 -0.41406 -0.01574 C -0.41649 -0.01504 -0.41909 -0.01481 -0.4217 -0.01412 C -0.42465 -0.01342 -0.42812 -0.01227 -0.43142 -0.01111 C -0.43246 -0.01065 -0.43402 -0.00995 -0.43559 -0.00972 C -0.44322 -0.00856 -0.45121 -0.00856 -0.45885 -0.00671 C -0.46406 -0.00555 -0.4684 -0.00486 -0.47378 -0.00231 C -0.47482 -0.00185 -0.47569 -0.00116 -0.47691 -0.00069 C -0.47916 -0.00023 -0.48107 0.00023 -0.48333 0.0007 C -0.49513 -0.00023 -0.50677 -0.00092 -0.5184 -0.00231 C -0.51979 -0.00254 -0.52135 -0.00324 -0.52274 -0.0037 C -0.52482 -0.00463 -0.52899 -0.00671 -0.52899 -0.00648 L -0.59392 -0.00532 C -0.59583 -0.00509 -0.59757 -0.00393 -0.5993 -0.0037 C -0.6092 -0.00231 -0.62691 -0.00139 -0.63541 -0.00069 C -0.64184 0.00139 -0.63836 -2.22222E-6 -0.646 0.00371 C -0.64722 0.00417 -0.64826 0.00463 -0.6493 0.00509 C -0.65277 0.00718 -0.65729 0.00972 -0.66093 0.01111 L -0.66527 0.0125 C -0.66632 0.01366 -0.66736 0.01482 -0.6684 0.01551 C -0.67569 0.01991 -0.69322 0.01574 -0.69513 0.01551 C -0.696 0.01505 -0.69722 0.01459 -0.69826 0.01412 C -0.7026 0.01158 -0.70173 0.01088 -0.70572 0.00949 C -0.70868 0.00857 -0.71458 0.00718 -0.71736 0.00672 C -0.71909 0.00579 -0.72361 0.00301 -0.72586 0.00209 C -0.7276 0.00162 -0.72951 0.00116 -0.73125 0.0007 C -0.7401 0.00116 -0.74895 0.00093 -0.75781 0.00209 C -0.75902 0.00232 -0.75972 0.0044 -0.76111 0.00509 C -0.76302 0.00648 -0.76527 0.00718 -0.76736 0.0081 L -0.77066 0.00949 C -0.77621 0.00903 -0.78194 0.00903 -0.78767 0.0081 C -0.78871 0.00787 -0.78975 0.00695 -0.79079 0.00672 C -0.79566 0.00486 -0.79479 0.00509 -0.79809 0.00509 L -0.79809 0.00533 L -0.79809 0.00509 " pathEditMode="relative" rAng="0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37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</a:rPr>
              <a:t>Change</a:t>
            </a:r>
            <a:r>
              <a:rPr lang="en-US" altLang="en-US">
                <a:solidFill>
                  <a:srgbClr val="FFFFFF"/>
                </a:solidFill>
              </a:rPr>
              <a:t> Office Culture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030F459-FF6B-468D-97E3-9A6FE8BE6A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5373" y="2022728"/>
            <a:ext cx="9038627" cy="1406272"/>
          </a:xfrm>
        </p:spPr>
        <p:txBody>
          <a:bodyPr/>
          <a:lstStyle/>
          <a:p>
            <a:pPr eaLnBrk="1" hangingPunct="1"/>
            <a:r>
              <a:rPr lang="en-US" sz="1800"/>
              <a:t>Build a culture of health with workplace wellness activities</a:t>
            </a:r>
          </a:p>
          <a:p>
            <a:pPr eaLnBrk="1" hangingPunct="1"/>
            <a:r>
              <a:rPr lang="en-US" sz="1800"/>
              <a:t>Having a support system at work can help encourage healthy behaviors</a:t>
            </a:r>
          </a:p>
          <a:p>
            <a:pPr lvl="1" eaLnBrk="1" hangingPunct="1"/>
            <a:r>
              <a:rPr lang="en-US" sz="1600"/>
              <a:t>Consider making a dedicated “active zone” for office staff</a:t>
            </a:r>
          </a:p>
          <a:p>
            <a:pPr lvl="1" eaLnBrk="1" hangingPunct="1"/>
            <a:r>
              <a:rPr lang="en-US" sz="1600"/>
              <a:t>Take an active role with Extension! Office garden bed, watering, harvesting, garden walks</a:t>
            </a:r>
          </a:p>
          <a:p>
            <a:pPr eaLnBrk="1" hangingPunct="1"/>
            <a:endParaRPr lang="en-US" sz="1800"/>
          </a:p>
          <a:p>
            <a:pPr marL="0" indent="0" eaLnBrk="1" hangingPunct="1">
              <a:buNone/>
            </a:pPr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F1061A3-C72E-4A6D-8F43-EECADDF41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4053" y="3493368"/>
            <a:ext cx="4240752" cy="3180564"/>
          </a:xfrm>
          <a:prstGeom prst="round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92FF49-FA36-4B88-9C74-0A58CBCEF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7" y="3493368"/>
            <a:ext cx="4295220" cy="31805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98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Adapt Your Space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714" y="1989728"/>
            <a:ext cx="584657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3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Does this Look Familiar?</a:t>
            </a:r>
          </a:p>
        </p:txBody>
      </p:sp>
      <p:pic>
        <p:nvPicPr>
          <p:cNvPr id="4" name="Content Placeholder 3"/>
          <p:cNvPicPr preferRelativeResize="0"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218" y="2348880"/>
            <a:ext cx="8363563" cy="31935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960" y="6583362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www.tricitymed.org/2017/05/sad-desk-lunch-infographic/</a:t>
            </a:r>
          </a:p>
        </p:txBody>
      </p:sp>
    </p:spTree>
    <p:extLst>
      <p:ext uri="{BB962C8B-B14F-4D97-AF65-F5344CB8AC3E}">
        <p14:creationId xmlns:p14="http://schemas.microsoft.com/office/powerpoint/2010/main" val="216947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3DCA598-0AE0-41B3-9E2D-E95ACA9C3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…A Lot!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A57D9-312F-428A-8062-5775CF22A5A6}"/>
              </a:ext>
            </a:extLst>
          </p:cNvPr>
          <p:cNvSpPr/>
          <p:nvPr/>
        </p:nvSpPr>
        <p:spPr>
          <a:xfrm>
            <a:off x="155194" y="2064880"/>
            <a:ext cx="86409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sz="2400" dirty="0"/>
              <a:t>Americans sit an average of </a:t>
            </a:r>
            <a:r>
              <a:rPr lang="en-US" sz="2400" b="1" dirty="0"/>
              <a:t>13 hours </a:t>
            </a:r>
            <a:r>
              <a:rPr lang="en-US" sz="2400" dirty="0"/>
              <a:t>a day and sleep an average of 8 hours = </a:t>
            </a:r>
            <a:r>
              <a:rPr lang="en-US" sz="2400" i="1" dirty="0"/>
              <a:t>21 hours being sedentary</a:t>
            </a:r>
            <a:r>
              <a:rPr lang="en-US" sz="2400" dirty="0"/>
              <a:t>!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sz="2400" dirty="0"/>
              <a:t>Research shows we should be standing </a:t>
            </a:r>
            <a:r>
              <a:rPr lang="en-US" sz="2400" b="1" dirty="0"/>
              <a:t>THREE</a:t>
            </a:r>
            <a:r>
              <a:rPr lang="en-US" sz="2400" dirty="0"/>
              <a:t> minutes for every </a:t>
            </a:r>
            <a:r>
              <a:rPr lang="en-US" sz="2400" b="1" dirty="0"/>
              <a:t>ONE</a:t>
            </a:r>
            <a:r>
              <a:rPr lang="en-US" sz="2400" dirty="0"/>
              <a:t> we sit…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</a:pPr>
            <a:r>
              <a:rPr lang="en-US" sz="2000" i="1" dirty="0"/>
              <a:t>In an eight hour workday, that means we should stand SIX HOURS and sit for only TWO!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F1F30F-52BE-4127-8360-02F85FCE2238}"/>
              </a:ext>
            </a:extLst>
          </p:cNvPr>
          <p:cNvGrpSpPr/>
          <p:nvPr/>
        </p:nvGrpSpPr>
        <p:grpSpPr>
          <a:xfrm>
            <a:off x="587553" y="4077072"/>
            <a:ext cx="8266193" cy="2385269"/>
            <a:chOff x="587553" y="4077072"/>
            <a:chExt cx="8266193" cy="23852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2798AC-4100-49EA-A3E8-38EC5D82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054" y="4077072"/>
              <a:ext cx="1708386" cy="2015795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961244B-F888-412A-B73A-855678CD8DBA}"/>
                </a:ext>
              </a:extLst>
            </p:cNvPr>
            <p:cNvGrpSpPr/>
            <p:nvPr/>
          </p:nvGrpSpPr>
          <p:grpSpPr>
            <a:xfrm>
              <a:off x="587553" y="4077072"/>
              <a:ext cx="8266193" cy="2385269"/>
              <a:chOff x="679647" y="4126634"/>
              <a:chExt cx="8266193" cy="238526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2BAAC34-0805-4B05-9B3E-F454D71A6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9897" y="4502313"/>
                <a:ext cx="2364148" cy="144016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DCAC6D-1633-4763-9D5D-9E5CC1C2D84B}"/>
                  </a:ext>
                </a:extLst>
              </p:cNvPr>
              <p:cNvSpPr/>
              <p:nvPr/>
            </p:nvSpPr>
            <p:spPr>
              <a:xfrm>
                <a:off x="679647" y="6047133"/>
                <a:ext cx="13837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/>
                  <a:t>13 hours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0A6C1F3-655A-4508-8168-909E700E7390}"/>
                  </a:ext>
                </a:extLst>
              </p:cNvPr>
              <p:cNvSpPr/>
              <p:nvPr/>
            </p:nvSpPr>
            <p:spPr>
              <a:xfrm>
                <a:off x="3628922" y="6038433"/>
                <a:ext cx="12971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/>
                  <a:t>8 hours </a:t>
                </a:r>
              </a:p>
            </p:txBody>
          </p:sp>
          <p:sp>
            <p:nvSpPr>
              <p:cNvPr id="14" name="Equals 13">
                <a:extLst>
                  <a:ext uri="{FF2B5EF4-FFF2-40B4-BE49-F238E27FC236}">
                    <a16:creationId xmlns:a16="http://schemas.microsoft.com/office/drawing/2014/main" id="{F2B438EC-D86E-41DF-8CF4-7B86E6B7C647}"/>
                  </a:ext>
                </a:extLst>
              </p:cNvPr>
              <p:cNvSpPr/>
              <p:nvPr/>
            </p:nvSpPr>
            <p:spPr>
              <a:xfrm>
                <a:off x="5779529" y="4970365"/>
                <a:ext cx="720080" cy="504056"/>
              </a:xfrm>
              <a:prstGeom prst="mathEqual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lus Sign 14">
                <a:extLst>
                  <a:ext uri="{FF2B5EF4-FFF2-40B4-BE49-F238E27FC236}">
                    <a16:creationId xmlns:a16="http://schemas.microsoft.com/office/drawing/2014/main" id="{2DA1B008-9E50-4118-89DC-DB90057FD302}"/>
                  </a:ext>
                </a:extLst>
              </p:cNvPr>
              <p:cNvSpPr/>
              <p:nvPr/>
            </p:nvSpPr>
            <p:spPr>
              <a:xfrm>
                <a:off x="2368255" y="4970365"/>
                <a:ext cx="504056" cy="504056"/>
              </a:xfrm>
              <a:prstGeom prst="mathPlus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C6201B0-A618-49B2-8151-0C9665132867}"/>
                  </a:ext>
                </a:extLst>
              </p:cNvPr>
              <p:cNvSpPr/>
              <p:nvPr/>
            </p:nvSpPr>
            <p:spPr>
              <a:xfrm>
                <a:off x="6564932" y="6111793"/>
                <a:ext cx="23809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/>
                  <a:t>Way too sedentary!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EE2AAED-E040-46F2-8580-57EDC2DBC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654" y="4563434"/>
                <a:ext cx="1445724" cy="1445724"/>
              </a:xfrm>
              <a:prstGeom prst="rect">
                <a:avLst/>
              </a:prstGeom>
            </p:spPr>
          </p:pic>
          <p:sp>
            <p:nvSpPr>
              <p:cNvPr id="21" name="&quot;Not Allowed&quot; Symbol 20">
                <a:extLst>
                  <a:ext uri="{FF2B5EF4-FFF2-40B4-BE49-F238E27FC236}">
                    <a16:creationId xmlns:a16="http://schemas.microsoft.com/office/drawing/2014/main" id="{EBA2BF06-EDD8-4726-AF17-D4D7AD715F09}"/>
                  </a:ext>
                </a:extLst>
              </p:cNvPr>
              <p:cNvSpPr/>
              <p:nvPr/>
            </p:nvSpPr>
            <p:spPr>
              <a:xfrm>
                <a:off x="6757961" y="4126634"/>
                <a:ext cx="2130287" cy="1927266"/>
              </a:xfrm>
              <a:prstGeom prst="noSmoking">
                <a:avLst>
                  <a:gd name="adj" fmla="val 3456"/>
                </a:avLst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73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BFCE27-20D5-49E9-98B0-D51F39D0B91B}"/>
              </a:ext>
            </a:extLst>
          </p:cNvPr>
          <p:cNvSpPr txBox="1"/>
          <p:nvPr/>
        </p:nvSpPr>
        <p:spPr>
          <a:xfrm>
            <a:off x="17584" y="6581001"/>
            <a:ext cx="5346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Adapted from: www.tricitymed.org/2017/05/sad-desk-lunch-infographic/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EC1AE9-9BBE-4CB4-9790-E87EAD93F202}"/>
              </a:ext>
            </a:extLst>
          </p:cNvPr>
          <p:cNvSpPr/>
          <p:nvPr/>
        </p:nvSpPr>
        <p:spPr>
          <a:xfrm>
            <a:off x="131158" y="2202681"/>
            <a:ext cx="282316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300" dirty="0"/>
              <a:t>People often eat more calories at their desk than if they dine out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61C7B0-2BBF-4AAF-9DA7-4158093F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80" y="356418"/>
            <a:ext cx="915188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Sad Desk Lunch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is Bad for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789F00-E9D2-42C4-ADAD-63AA912B1580}"/>
              </a:ext>
            </a:extLst>
          </p:cNvPr>
          <p:cNvSpPr/>
          <p:nvPr/>
        </p:nvSpPr>
        <p:spPr>
          <a:xfrm>
            <a:off x="3025205" y="2202681"/>
            <a:ext cx="264432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300" dirty="0"/>
              <a:t>They also snack more throughout the day if they stay at their desks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F5216C-D0B7-4CD0-B303-FA4642D25B76}"/>
              </a:ext>
            </a:extLst>
          </p:cNvPr>
          <p:cNvSpPr/>
          <p:nvPr/>
        </p:nvSpPr>
        <p:spPr>
          <a:xfrm>
            <a:off x="5652402" y="2202680"/>
            <a:ext cx="35391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300" dirty="0"/>
              <a:t>The average office worker has 476 calories worth of unhealthy snacks at their desk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1E7DE1DF-6423-4A2C-939D-7B6286B84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2" t="39998" r="67362" b="20028"/>
          <a:stretch/>
        </p:blipFill>
        <p:spPr bwMode="auto">
          <a:xfrm>
            <a:off x="642956" y="4164622"/>
            <a:ext cx="1799569" cy="1728192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76C0464-17A5-4741-B6DC-CC4973D6D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96" t="46836" r="39199" b="19731"/>
          <a:stretch/>
        </p:blipFill>
        <p:spPr bwMode="auto">
          <a:xfrm>
            <a:off x="3447583" y="4164622"/>
            <a:ext cx="1799569" cy="1806109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3F07DC14-CF50-4FE4-9A50-5BF285F7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69" t="46132" r="4101" b="20556"/>
          <a:stretch/>
        </p:blipFill>
        <p:spPr bwMode="auto">
          <a:xfrm>
            <a:off x="6323731" y="4177302"/>
            <a:ext cx="2196457" cy="1689234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4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Bigger isn’t Better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67" t="2904" r="393"/>
          <a:stretch/>
        </p:blipFill>
        <p:spPr>
          <a:xfrm>
            <a:off x="4139952" y="1876392"/>
            <a:ext cx="4927282" cy="4706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1040" y="2056016"/>
            <a:ext cx="4034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   </a:t>
            </a:r>
            <a:r>
              <a:rPr lang="en-US" b="1" u="sng" dirty="0">
                <a:solidFill>
                  <a:srgbClr val="C00000"/>
                </a:solidFill>
              </a:rPr>
              <a:t>Eat lunch out with caution!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Have a plan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Read nutrition information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Choose wisely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Make substitutions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Control portion size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Go small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Sharing is caring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Take half for next days lunch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Eat slowly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Take a walk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0" y="1957672"/>
            <a:ext cx="812802" cy="8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73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Think Inside the (Lunch) Box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420888"/>
            <a:ext cx="2790825" cy="3724275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2758326" cy="3724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07024" y="2908187"/>
            <a:ext cx="3712464" cy="27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6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>
                <a:solidFill>
                  <a:schemeClr val="bg1"/>
                </a:solidFill>
              </a:rPr>
              <a:t>Planning Ahead is 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714" y="2142019"/>
            <a:ext cx="5944605" cy="3384376"/>
          </a:xfrm>
        </p:spPr>
        <p:txBody>
          <a:bodyPr>
            <a:normAutofit/>
          </a:bodyPr>
          <a:lstStyle/>
          <a:p>
            <a:pPr lvl="1"/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332">
            <a:off x="624394" y="2368963"/>
            <a:ext cx="1244456" cy="388892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15A9611-00BC-4E24-85DC-80A6B0A386B8}"/>
              </a:ext>
            </a:extLst>
          </p:cNvPr>
          <p:cNvSpPr>
            <a:spLocks noChangeAspect="1"/>
          </p:cNvSpPr>
          <p:nvPr/>
        </p:nvSpPr>
        <p:spPr>
          <a:xfrm>
            <a:off x="7393143" y="4663439"/>
            <a:ext cx="1609857" cy="1775721"/>
          </a:xfrm>
          <a:custGeom>
            <a:avLst/>
            <a:gdLst>
              <a:gd name="connsiteX0" fmla="*/ 327660 w 1885950"/>
              <a:gd name="connsiteY0" fmla="*/ 220980 h 2080260"/>
              <a:gd name="connsiteX1" fmla="*/ 373380 w 1885950"/>
              <a:gd name="connsiteY1" fmla="*/ 285750 h 2080260"/>
              <a:gd name="connsiteX2" fmla="*/ 400050 w 1885950"/>
              <a:gd name="connsiteY2" fmla="*/ 331470 h 2080260"/>
              <a:gd name="connsiteX3" fmla="*/ 415290 w 1885950"/>
              <a:gd name="connsiteY3" fmla="*/ 354330 h 2080260"/>
              <a:gd name="connsiteX4" fmla="*/ 335280 w 1885950"/>
              <a:gd name="connsiteY4" fmla="*/ 392430 h 2080260"/>
              <a:gd name="connsiteX5" fmla="*/ 300990 w 1885950"/>
              <a:gd name="connsiteY5" fmla="*/ 411480 h 2080260"/>
              <a:gd name="connsiteX6" fmla="*/ 201930 w 1885950"/>
              <a:gd name="connsiteY6" fmla="*/ 487680 h 2080260"/>
              <a:gd name="connsiteX7" fmla="*/ 102870 w 1885950"/>
              <a:gd name="connsiteY7" fmla="*/ 609600 h 2080260"/>
              <a:gd name="connsiteX8" fmla="*/ 68580 w 1885950"/>
              <a:gd name="connsiteY8" fmla="*/ 674370 h 2080260"/>
              <a:gd name="connsiteX9" fmla="*/ 11430 w 1885950"/>
              <a:gd name="connsiteY9" fmla="*/ 857250 h 2080260"/>
              <a:gd name="connsiteX10" fmla="*/ 0 w 1885950"/>
              <a:gd name="connsiteY10" fmla="*/ 1043940 h 2080260"/>
              <a:gd name="connsiteX11" fmla="*/ 7620 w 1885950"/>
              <a:gd name="connsiteY11" fmla="*/ 1177290 h 2080260"/>
              <a:gd name="connsiteX12" fmla="*/ 38100 w 1885950"/>
              <a:gd name="connsiteY12" fmla="*/ 1314450 h 2080260"/>
              <a:gd name="connsiteX13" fmla="*/ 91440 w 1885950"/>
              <a:gd name="connsiteY13" fmla="*/ 1451610 h 2080260"/>
              <a:gd name="connsiteX14" fmla="*/ 129540 w 1885950"/>
              <a:gd name="connsiteY14" fmla="*/ 1543050 h 2080260"/>
              <a:gd name="connsiteX15" fmla="*/ 236220 w 1885950"/>
              <a:gd name="connsiteY15" fmla="*/ 1710690 h 2080260"/>
              <a:gd name="connsiteX16" fmla="*/ 365760 w 1885950"/>
              <a:gd name="connsiteY16" fmla="*/ 1855470 h 2080260"/>
              <a:gd name="connsiteX17" fmla="*/ 624840 w 1885950"/>
              <a:gd name="connsiteY17" fmla="*/ 2053590 h 2080260"/>
              <a:gd name="connsiteX18" fmla="*/ 720090 w 1885950"/>
              <a:gd name="connsiteY18" fmla="*/ 2076450 h 2080260"/>
              <a:gd name="connsiteX19" fmla="*/ 750570 w 1885950"/>
              <a:gd name="connsiteY19" fmla="*/ 2080260 h 2080260"/>
              <a:gd name="connsiteX20" fmla="*/ 781050 w 1885950"/>
              <a:gd name="connsiteY20" fmla="*/ 2068830 h 2080260"/>
              <a:gd name="connsiteX21" fmla="*/ 830580 w 1885950"/>
              <a:gd name="connsiteY21" fmla="*/ 2061210 h 2080260"/>
              <a:gd name="connsiteX22" fmla="*/ 883920 w 1885950"/>
              <a:gd name="connsiteY22" fmla="*/ 2045970 h 2080260"/>
              <a:gd name="connsiteX23" fmla="*/ 937260 w 1885950"/>
              <a:gd name="connsiteY23" fmla="*/ 2045970 h 2080260"/>
              <a:gd name="connsiteX24" fmla="*/ 982980 w 1885950"/>
              <a:gd name="connsiteY24" fmla="*/ 2053590 h 2080260"/>
              <a:gd name="connsiteX25" fmla="*/ 1024890 w 1885950"/>
              <a:gd name="connsiteY25" fmla="*/ 2068830 h 2080260"/>
              <a:gd name="connsiteX26" fmla="*/ 1131570 w 1885950"/>
              <a:gd name="connsiteY26" fmla="*/ 2065020 h 2080260"/>
              <a:gd name="connsiteX27" fmla="*/ 1264920 w 1885950"/>
              <a:gd name="connsiteY27" fmla="*/ 2019300 h 2080260"/>
              <a:gd name="connsiteX28" fmla="*/ 1402080 w 1885950"/>
              <a:gd name="connsiteY28" fmla="*/ 1931670 h 2080260"/>
              <a:gd name="connsiteX29" fmla="*/ 1558290 w 1885950"/>
              <a:gd name="connsiteY29" fmla="*/ 1775460 h 2080260"/>
              <a:gd name="connsiteX30" fmla="*/ 1657350 w 1885950"/>
              <a:gd name="connsiteY30" fmla="*/ 1649730 h 2080260"/>
              <a:gd name="connsiteX31" fmla="*/ 1741170 w 1885950"/>
              <a:gd name="connsiteY31" fmla="*/ 1501140 h 2080260"/>
              <a:gd name="connsiteX32" fmla="*/ 1813560 w 1885950"/>
              <a:gd name="connsiteY32" fmla="*/ 1295400 h 2080260"/>
              <a:gd name="connsiteX33" fmla="*/ 1851660 w 1885950"/>
              <a:gd name="connsiteY33" fmla="*/ 1097280 h 2080260"/>
              <a:gd name="connsiteX34" fmla="*/ 1851660 w 1885950"/>
              <a:gd name="connsiteY34" fmla="*/ 937260 h 2080260"/>
              <a:gd name="connsiteX35" fmla="*/ 1832610 w 1885950"/>
              <a:gd name="connsiteY35" fmla="*/ 811530 h 2080260"/>
              <a:gd name="connsiteX36" fmla="*/ 1794510 w 1885950"/>
              <a:gd name="connsiteY36" fmla="*/ 681990 h 2080260"/>
              <a:gd name="connsiteX37" fmla="*/ 1737360 w 1885950"/>
              <a:gd name="connsiteY37" fmla="*/ 582930 h 2080260"/>
              <a:gd name="connsiteX38" fmla="*/ 1885950 w 1885950"/>
              <a:gd name="connsiteY38" fmla="*/ 521970 h 2080260"/>
              <a:gd name="connsiteX39" fmla="*/ 1885950 w 1885950"/>
              <a:gd name="connsiteY39" fmla="*/ 502920 h 2080260"/>
              <a:gd name="connsiteX40" fmla="*/ 1874520 w 1885950"/>
              <a:gd name="connsiteY40" fmla="*/ 483870 h 2080260"/>
              <a:gd name="connsiteX41" fmla="*/ 1779270 w 1885950"/>
              <a:gd name="connsiteY41" fmla="*/ 457200 h 2080260"/>
              <a:gd name="connsiteX42" fmla="*/ 1676400 w 1885950"/>
              <a:gd name="connsiteY42" fmla="*/ 415290 h 2080260"/>
              <a:gd name="connsiteX43" fmla="*/ 1596390 w 1885950"/>
              <a:gd name="connsiteY43" fmla="*/ 331470 h 2080260"/>
              <a:gd name="connsiteX44" fmla="*/ 1447800 w 1885950"/>
              <a:gd name="connsiteY44" fmla="*/ 198120 h 2080260"/>
              <a:gd name="connsiteX45" fmla="*/ 1329690 w 1885950"/>
              <a:gd name="connsiteY45" fmla="*/ 144780 h 2080260"/>
              <a:gd name="connsiteX46" fmla="*/ 1261110 w 1885950"/>
              <a:gd name="connsiteY46" fmla="*/ 144780 h 2080260"/>
              <a:gd name="connsiteX47" fmla="*/ 1192530 w 1885950"/>
              <a:gd name="connsiteY47" fmla="*/ 144780 h 2080260"/>
              <a:gd name="connsiteX48" fmla="*/ 1261110 w 1885950"/>
              <a:gd name="connsiteY48" fmla="*/ 91440 h 2080260"/>
              <a:gd name="connsiteX49" fmla="*/ 1276350 w 1885950"/>
              <a:gd name="connsiteY49" fmla="*/ 64770 h 2080260"/>
              <a:gd name="connsiteX50" fmla="*/ 1272540 w 1885950"/>
              <a:gd name="connsiteY50" fmla="*/ 26670 h 2080260"/>
              <a:gd name="connsiteX51" fmla="*/ 1238250 w 1885950"/>
              <a:gd name="connsiteY51" fmla="*/ 0 h 2080260"/>
              <a:gd name="connsiteX52" fmla="*/ 1181100 w 1885950"/>
              <a:gd name="connsiteY52" fmla="*/ 3810 h 2080260"/>
              <a:gd name="connsiteX53" fmla="*/ 1112520 w 1885950"/>
              <a:gd name="connsiteY53" fmla="*/ 38100 h 2080260"/>
              <a:gd name="connsiteX54" fmla="*/ 1028700 w 1885950"/>
              <a:gd name="connsiteY54" fmla="*/ 110490 h 2080260"/>
              <a:gd name="connsiteX55" fmla="*/ 975360 w 1885950"/>
              <a:gd name="connsiteY55" fmla="*/ 194310 h 2080260"/>
              <a:gd name="connsiteX56" fmla="*/ 963930 w 1885950"/>
              <a:gd name="connsiteY56" fmla="*/ 262890 h 2080260"/>
              <a:gd name="connsiteX57" fmla="*/ 952500 w 1885950"/>
              <a:gd name="connsiteY57" fmla="*/ 285750 h 2080260"/>
              <a:gd name="connsiteX58" fmla="*/ 906780 w 1885950"/>
              <a:gd name="connsiteY58" fmla="*/ 228600 h 2080260"/>
              <a:gd name="connsiteX59" fmla="*/ 803910 w 1885950"/>
              <a:gd name="connsiteY59" fmla="*/ 194310 h 2080260"/>
              <a:gd name="connsiteX60" fmla="*/ 674370 w 1885950"/>
              <a:gd name="connsiteY60" fmla="*/ 198120 h 2080260"/>
              <a:gd name="connsiteX61" fmla="*/ 518160 w 1885950"/>
              <a:gd name="connsiteY61" fmla="*/ 217170 h 2080260"/>
              <a:gd name="connsiteX62" fmla="*/ 327660 w 1885950"/>
              <a:gd name="connsiteY62" fmla="*/ 220980 h 208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885950" h="2080260">
                <a:moveTo>
                  <a:pt x="327660" y="220980"/>
                </a:moveTo>
                <a:lnTo>
                  <a:pt x="373380" y="285750"/>
                </a:lnTo>
                <a:lnTo>
                  <a:pt x="400050" y="331470"/>
                </a:lnTo>
                <a:lnTo>
                  <a:pt x="415290" y="354330"/>
                </a:lnTo>
                <a:lnTo>
                  <a:pt x="335280" y="392430"/>
                </a:lnTo>
                <a:lnTo>
                  <a:pt x="300990" y="411480"/>
                </a:lnTo>
                <a:lnTo>
                  <a:pt x="201930" y="487680"/>
                </a:lnTo>
                <a:lnTo>
                  <a:pt x="102870" y="609600"/>
                </a:lnTo>
                <a:lnTo>
                  <a:pt x="68580" y="674370"/>
                </a:lnTo>
                <a:lnTo>
                  <a:pt x="11430" y="857250"/>
                </a:lnTo>
                <a:lnTo>
                  <a:pt x="0" y="1043940"/>
                </a:lnTo>
                <a:lnTo>
                  <a:pt x="7620" y="1177290"/>
                </a:lnTo>
                <a:lnTo>
                  <a:pt x="38100" y="1314450"/>
                </a:lnTo>
                <a:lnTo>
                  <a:pt x="91440" y="1451610"/>
                </a:lnTo>
                <a:lnTo>
                  <a:pt x="129540" y="1543050"/>
                </a:lnTo>
                <a:lnTo>
                  <a:pt x="236220" y="1710690"/>
                </a:lnTo>
                <a:lnTo>
                  <a:pt x="365760" y="1855470"/>
                </a:lnTo>
                <a:lnTo>
                  <a:pt x="624840" y="2053590"/>
                </a:lnTo>
                <a:lnTo>
                  <a:pt x="720090" y="2076450"/>
                </a:lnTo>
                <a:lnTo>
                  <a:pt x="750570" y="2080260"/>
                </a:lnTo>
                <a:lnTo>
                  <a:pt x="781050" y="2068830"/>
                </a:lnTo>
                <a:lnTo>
                  <a:pt x="830580" y="2061210"/>
                </a:lnTo>
                <a:lnTo>
                  <a:pt x="883920" y="2045970"/>
                </a:lnTo>
                <a:lnTo>
                  <a:pt x="937260" y="2045970"/>
                </a:lnTo>
                <a:lnTo>
                  <a:pt x="982980" y="2053590"/>
                </a:lnTo>
                <a:lnTo>
                  <a:pt x="1024890" y="2068830"/>
                </a:lnTo>
                <a:lnTo>
                  <a:pt x="1131570" y="2065020"/>
                </a:lnTo>
                <a:lnTo>
                  <a:pt x="1264920" y="2019300"/>
                </a:lnTo>
                <a:lnTo>
                  <a:pt x="1402080" y="1931670"/>
                </a:lnTo>
                <a:lnTo>
                  <a:pt x="1558290" y="1775460"/>
                </a:lnTo>
                <a:lnTo>
                  <a:pt x="1657350" y="1649730"/>
                </a:lnTo>
                <a:lnTo>
                  <a:pt x="1741170" y="1501140"/>
                </a:lnTo>
                <a:lnTo>
                  <a:pt x="1813560" y="1295400"/>
                </a:lnTo>
                <a:lnTo>
                  <a:pt x="1851660" y="1097280"/>
                </a:lnTo>
                <a:lnTo>
                  <a:pt x="1851660" y="937260"/>
                </a:lnTo>
                <a:lnTo>
                  <a:pt x="1832610" y="811530"/>
                </a:lnTo>
                <a:lnTo>
                  <a:pt x="1794510" y="681990"/>
                </a:lnTo>
                <a:lnTo>
                  <a:pt x="1737360" y="582930"/>
                </a:lnTo>
                <a:lnTo>
                  <a:pt x="1885950" y="521970"/>
                </a:lnTo>
                <a:lnTo>
                  <a:pt x="1885950" y="502920"/>
                </a:lnTo>
                <a:lnTo>
                  <a:pt x="1874520" y="483870"/>
                </a:lnTo>
                <a:lnTo>
                  <a:pt x="1779270" y="457200"/>
                </a:lnTo>
                <a:lnTo>
                  <a:pt x="1676400" y="415290"/>
                </a:lnTo>
                <a:lnTo>
                  <a:pt x="1596390" y="331470"/>
                </a:lnTo>
                <a:lnTo>
                  <a:pt x="1447800" y="198120"/>
                </a:lnTo>
                <a:lnTo>
                  <a:pt x="1329690" y="144780"/>
                </a:lnTo>
                <a:lnTo>
                  <a:pt x="1261110" y="144780"/>
                </a:lnTo>
                <a:lnTo>
                  <a:pt x="1192530" y="144780"/>
                </a:lnTo>
                <a:lnTo>
                  <a:pt x="1261110" y="91440"/>
                </a:lnTo>
                <a:lnTo>
                  <a:pt x="1276350" y="64770"/>
                </a:lnTo>
                <a:lnTo>
                  <a:pt x="1272540" y="26670"/>
                </a:lnTo>
                <a:lnTo>
                  <a:pt x="1238250" y="0"/>
                </a:lnTo>
                <a:lnTo>
                  <a:pt x="1181100" y="3810"/>
                </a:lnTo>
                <a:lnTo>
                  <a:pt x="1112520" y="38100"/>
                </a:lnTo>
                <a:lnTo>
                  <a:pt x="1028700" y="110490"/>
                </a:lnTo>
                <a:lnTo>
                  <a:pt x="975360" y="194310"/>
                </a:lnTo>
                <a:lnTo>
                  <a:pt x="963930" y="262890"/>
                </a:lnTo>
                <a:lnTo>
                  <a:pt x="952500" y="285750"/>
                </a:lnTo>
                <a:lnTo>
                  <a:pt x="906780" y="228600"/>
                </a:lnTo>
                <a:lnTo>
                  <a:pt x="803910" y="194310"/>
                </a:lnTo>
                <a:lnTo>
                  <a:pt x="674370" y="198120"/>
                </a:lnTo>
                <a:lnTo>
                  <a:pt x="518160" y="217170"/>
                </a:lnTo>
                <a:lnTo>
                  <a:pt x="327660" y="220980"/>
                </a:lnTo>
                <a:close/>
              </a:path>
            </a:pathLst>
          </a:custGeom>
          <a:blipFill>
            <a:blip r:embed="rId3"/>
            <a:stretch>
              <a:fillRect l="-1377" t="-2521" r="-4570" b="-3957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65A25D-042D-4638-BE3F-12722DCA9BBC}"/>
              </a:ext>
            </a:extLst>
          </p:cNvPr>
          <p:cNvSpPr/>
          <p:nvPr/>
        </p:nvSpPr>
        <p:spPr>
          <a:xfrm>
            <a:off x="1574800" y="2142019"/>
            <a:ext cx="711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25198"/>
                </a:solidFill>
              </a:rPr>
              <a:t>Take time to plan nutritious meals for the week!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Plan for leftovers to be used later in the week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Incorporate fruits and vegetables into each meal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25198"/>
                </a:solidFill>
              </a:rPr>
              <a:t>Take it easy on takeout!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25198"/>
                </a:solidFill>
              </a:rPr>
              <a:t>Pack healthy snacks to take on the go!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Chop fruits and vegetables for easy snacking later in the week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Portion out snacks into individual servings </a:t>
            </a:r>
          </a:p>
        </p:txBody>
      </p:sp>
    </p:spTree>
    <p:extLst>
      <p:ext uri="{BB962C8B-B14F-4D97-AF65-F5344CB8AC3E}">
        <p14:creationId xmlns:p14="http://schemas.microsoft.com/office/powerpoint/2010/main" val="1737077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Snack Attack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58" y="5502360"/>
            <a:ext cx="1198330" cy="84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16" y="4901470"/>
            <a:ext cx="1521619" cy="152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5266686"/>
            <a:ext cx="1765281" cy="1172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252" y="5327017"/>
            <a:ext cx="1031748" cy="1031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1332"/>
            <a:ext cx="4105774" cy="37526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936" y="2097561"/>
            <a:ext cx="3575303" cy="2489202"/>
          </a:xfrm>
        </p:spPr>
        <p:txBody>
          <a:bodyPr>
            <a:noAutofit/>
          </a:bodyPr>
          <a:lstStyle/>
          <a:p>
            <a:r>
              <a:rPr lang="en-US" sz="2200" dirty="0"/>
              <a:t>Hummus and whole grain crackers</a:t>
            </a:r>
            <a:endParaRPr lang="en-US" b="1" dirty="0"/>
          </a:p>
          <a:p>
            <a:r>
              <a:rPr lang="en-US" sz="2200" dirty="0"/>
              <a:t>Nuts</a:t>
            </a:r>
            <a:endParaRPr lang="en-US" b="1" dirty="0"/>
          </a:p>
          <a:p>
            <a:r>
              <a:rPr lang="en-US" sz="2200" dirty="0"/>
              <a:t>Low-fat cheese stick</a:t>
            </a:r>
            <a:endParaRPr lang="en-US" b="1" dirty="0"/>
          </a:p>
          <a:p>
            <a:r>
              <a:rPr lang="en-US" sz="2200" dirty="0"/>
              <a:t>Popcorn</a:t>
            </a:r>
            <a:endParaRPr lang="en-US" b="1" dirty="0"/>
          </a:p>
          <a:p>
            <a:r>
              <a:rPr lang="en-US" sz="2200" dirty="0"/>
              <a:t>A piece of fruit </a:t>
            </a:r>
            <a:endParaRPr lang="en-US" b="1" dirty="0"/>
          </a:p>
          <a:p>
            <a:r>
              <a:rPr lang="en-US" sz="2200" dirty="0"/>
              <a:t>Yogurt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21022972">
            <a:off x="1493050" y="3078458"/>
            <a:ext cx="2736304" cy="120032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92D050"/>
                </a:solidFill>
              </a:rPr>
              <a:t>SMART SNACKS</a:t>
            </a:r>
          </a:p>
        </p:txBody>
      </p:sp>
    </p:spTree>
    <p:extLst>
      <p:ext uri="{BB962C8B-B14F-4D97-AF65-F5344CB8AC3E}">
        <p14:creationId xmlns:p14="http://schemas.microsoft.com/office/powerpoint/2010/main" val="1410840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Vending Machine Snacks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16" y="5175697"/>
            <a:ext cx="4983588" cy="1217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6280" y="2144802"/>
            <a:ext cx="4680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Pretzels</a:t>
            </a: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Almonds</a:t>
            </a: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Trail mix</a:t>
            </a: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Animal crackers</a:t>
            </a: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Fresh or dried fruit</a:t>
            </a: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Fat-free or reduced-fat popcorn</a:t>
            </a: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Whole-grain crackers with peanut butter or cheese</a:t>
            </a:r>
            <a:endParaRPr lang="en-US" sz="2000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0958"/>
            <a:ext cx="2933333" cy="4761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988840"/>
            <a:ext cx="13335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27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Healthy Eating Apps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030F459-FF6B-468D-97E3-9A6FE8BE6A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4565" y="1901488"/>
            <a:ext cx="7848872" cy="4525963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/>
              <a:t>	</a:t>
            </a:r>
          </a:p>
          <a:p>
            <a:pPr eaLnBrk="1" hangingPunct="1"/>
            <a:endParaRPr 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49" y="2185468"/>
            <a:ext cx="1293305" cy="139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85" y="3816072"/>
            <a:ext cx="1324356" cy="872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263" t="8063" r="7695" b="2435"/>
          <a:stretch/>
        </p:blipFill>
        <p:spPr>
          <a:xfrm>
            <a:off x="824873" y="5002734"/>
            <a:ext cx="1198381" cy="1198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FFF962-8297-4E74-900F-0D8B945F06DD}"/>
              </a:ext>
            </a:extLst>
          </p:cNvPr>
          <p:cNvSpPr/>
          <p:nvPr/>
        </p:nvSpPr>
        <p:spPr>
          <a:xfrm>
            <a:off x="2205721" y="2239972"/>
            <a:ext cx="634204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err="1"/>
              <a:t>Fooducate</a:t>
            </a:r>
            <a:r>
              <a:rPr lang="en-US" b="1" dirty="0"/>
              <a:t> – Healthy Weight Loss 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Scans and rates foods based on ingredients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Gives explanation of nutrition content, not just numbers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Offers alternative recommendations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Tracks food intake and exercise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err="1"/>
              <a:t>Innit</a:t>
            </a:r>
            <a:endParaRPr lang="en-US" b="1" dirty="0"/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All-in-one platform to plan meals, create shopping lists, and get step-by-step instructions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Appliance compatible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b="1" dirty="0" err="1"/>
              <a:t>Prepear</a:t>
            </a:r>
            <a:r>
              <a:rPr lang="en-US" b="1" dirty="0"/>
              <a:t> 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Social networking food app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Over 100k recipes, or add your own, collect web recipes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Create meal plans and menus</a:t>
            </a:r>
          </a:p>
          <a:p>
            <a:pPr marL="742950" lvl="1" indent="-285750" eaLnBrk="1" hangingPunct="1">
              <a:buFont typeface="Courier New" panose="02070309020205020404" pitchFamily="49" charset="0"/>
              <a:buChar char="o"/>
            </a:pPr>
            <a:r>
              <a:rPr lang="en-US" sz="1600" dirty="0"/>
              <a:t>Smart grocery list</a:t>
            </a:r>
          </a:p>
        </p:txBody>
      </p:sp>
    </p:spTree>
    <p:extLst>
      <p:ext uri="{BB962C8B-B14F-4D97-AF65-F5344CB8AC3E}">
        <p14:creationId xmlns:p14="http://schemas.microsoft.com/office/powerpoint/2010/main" val="578987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Stand Up Reminder Apps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030F459-FF6B-468D-97E3-9A6FE8BE6A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005086"/>
            <a:ext cx="8229600" cy="702964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en-US" sz="2000"/>
              <a:t>Although technology can </a:t>
            </a:r>
            <a:r>
              <a:rPr lang="en-US" sz="2000" dirty="0"/>
              <a:t>sometimes</a:t>
            </a:r>
            <a:r>
              <a:rPr lang="en-US" sz="2000"/>
              <a:t> be detrimental to our health, there are some helpful tools out there, for example:</a:t>
            </a:r>
            <a:endParaRPr lang="en-US" altLang="en-US" sz="2000" dirty="0"/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23C44-455D-43A0-BED2-9B5662F7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52" y="2859538"/>
            <a:ext cx="1328245" cy="1315831"/>
          </a:xfrm>
          <a:prstGeom prst="round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B95E53-A7B4-4920-ABBC-1179500C23CC}"/>
              </a:ext>
            </a:extLst>
          </p:cNvPr>
          <p:cNvSpPr/>
          <p:nvPr/>
        </p:nvSpPr>
        <p:spPr>
          <a:xfrm>
            <a:off x="1869440" y="2859538"/>
            <a:ext cx="709168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Stand Up! The Work Break Timer</a:t>
            </a:r>
          </a:p>
          <a:p>
            <a:pPr marL="1200150" lvl="2" indent="-28575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Customizable, set reminder interval between 5 min. &amp; 2 hours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Standland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143000" lvl="2" indent="-2286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Collect creatures &amp; gems by standing up in the real world!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Awareness</a:t>
            </a:r>
          </a:p>
          <a:p>
            <a:pPr marL="1143000" lvl="2" indent="-2286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Sets a timer in menu bar, counts time you’ve been active on your computer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E3B49C-0215-40C1-A05F-604D73FC6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52" y="4621093"/>
            <a:ext cx="1328245" cy="1328245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434ACD-A8F8-498C-BAD6-109D6774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805" y="5296418"/>
            <a:ext cx="5608320" cy="11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42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Other Apps</a:t>
            </a:r>
            <a:endParaRPr lang="en-US"/>
          </a:p>
        </p:txBody>
      </p:sp>
      <p:pic>
        <p:nvPicPr>
          <p:cNvPr id="4" name="Content Placeholder 3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03290" y="2523444"/>
            <a:ext cx="1625681" cy="146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45" y="4334556"/>
            <a:ext cx="1625681" cy="1553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9D389E-7002-4389-B244-AE9553CB287B}"/>
              </a:ext>
            </a:extLst>
          </p:cNvPr>
          <p:cNvSpPr/>
          <p:nvPr/>
        </p:nvSpPr>
        <p:spPr>
          <a:xfrm>
            <a:off x="2505078" y="2553568"/>
            <a:ext cx="6311344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Fabulous: Daily Motivation &amp; Habit Goal Tracker</a:t>
            </a:r>
          </a:p>
          <a:p>
            <a:pPr marL="742950" lvl="1" indent="-28575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Breaks personalized self-improvement goals into easy steps</a:t>
            </a:r>
          </a:p>
          <a:p>
            <a:pPr marL="742950" lvl="1" indent="-28575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Makes recommendations to help you achieve goals</a:t>
            </a:r>
          </a:p>
          <a:p>
            <a:pPr lvl="1" eaLnBrk="1" hangingPunct="1">
              <a:spcBef>
                <a:spcPts val="600"/>
              </a:spcBef>
            </a:pPr>
            <a:endParaRPr lang="en-US" sz="2000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Hydro Coach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Build hydration into workouts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Sets goals and keeps track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Sync with fitness devices like Fitbit </a:t>
            </a:r>
          </a:p>
        </p:txBody>
      </p:sp>
    </p:spTree>
    <p:extLst>
      <p:ext uri="{BB962C8B-B14F-4D97-AF65-F5344CB8AC3E}">
        <p14:creationId xmlns:p14="http://schemas.microsoft.com/office/powerpoint/2010/main" val="2500041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92F7828-E59A-41CA-9C2C-939CD81DC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Be </a:t>
            </a:r>
            <a:r>
              <a:rPr lang="en-US" altLang="en-US">
                <a:solidFill>
                  <a:srgbClr val="FFFFFF"/>
                </a:solidFill>
              </a:rPr>
              <a:t>Mindful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CF044345-0A35-4EB4-8C40-DD2CA09F9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70E36-0F09-434F-89F1-962304DF9FDF}"/>
              </a:ext>
            </a:extLst>
          </p:cNvPr>
          <p:cNvSpPr txBox="1"/>
          <p:nvPr/>
        </p:nvSpPr>
        <p:spPr>
          <a:xfrm>
            <a:off x="289436" y="2294809"/>
            <a:ext cx="4999892" cy="232371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 mindful of how you feel and how much inactivity you’ve had throughout the day</a:t>
            </a:r>
            <a:endParaRPr lang="en-US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Try</a:t>
            </a:r>
            <a:r>
              <a:rPr lang="en-US" sz="2000"/>
              <a:t> to make at least one or two healthy workplace changes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Discuss </a:t>
            </a:r>
            <a:r>
              <a:rPr lang="en-US" sz="2000" dirty="0"/>
              <a:t>workplace</a:t>
            </a:r>
            <a:r>
              <a:rPr lang="en-US" sz="2000"/>
              <a:t> wellness with </a:t>
            </a:r>
            <a:r>
              <a:rPr lang="en-US" sz="2000" dirty="0"/>
              <a:t>your co-workers and boss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72759-74A3-42E8-9FCC-1BB934C65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66" y="2021303"/>
            <a:ext cx="3001160" cy="300116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7E00A-152D-4136-A767-E809506EB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09" y="2409469"/>
            <a:ext cx="1537474" cy="2224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E18DE-2910-4638-8F4C-558E1C9A3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50" y="4695466"/>
            <a:ext cx="1055843" cy="202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5D7060-574D-4BC4-BE9C-03FE4A523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6" y="5181613"/>
            <a:ext cx="2002644" cy="1013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F8D5E6-8AAB-4564-AFEA-8B0D33AD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68" y="5301199"/>
            <a:ext cx="2614355" cy="14150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F0B3CA-EF26-40AF-81AE-EC96B0ECF3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01" y="5006473"/>
            <a:ext cx="763259" cy="13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0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A1AD71-53CD-4978-9A71-442D67CB97A7}"/>
              </a:ext>
            </a:extLst>
          </p:cNvPr>
          <p:cNvGrpSpPr/>
          <p:nvPr/>
        </p:nvGrpSpPr>
        <p:grpSpPr>
          <a:xfrm>
            <a:off x="4905816" y="4326292"/>
            <a:ext cx="1955092" cy="2198791"/>
            <a:chOff x="4905816" y="4326292"/>
            <a:chExt cx="1955092" cy="21987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EE8213-FE2C-4D47-8399-36532456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16" y="4326292"/>
              <a:ext cx="1955092" cy="219879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012976-A75B-49F3-A296-04988B2B7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1039" y="5019560"/>
              <a:ext cx="137837" cy="132536"/>
            </a:xfrm>
            <a:prstGeom prst="ellipse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E0CF658-C948-4CC9-AE1A-DF625DC86F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39" y="3287485"/>
            <a:ext cx="1955091" cy="1628800"/>
          </a:xfrm>
          <a:prstGeom prst="rect">
            <a:avLst/>
          </a:prstGeom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Sitting is Killing Us!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030F459-FF6B-468D-97E3-9A6FE8BE6A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728" y="3368261"/>
            <a:ext cx="4403164" cy="3212976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sz="1900" dirty="0"/>
              <a:t>Those who sat &gt;6 hours a day were </a:t>
            </a:r>
            <a:r>
              <a:rPr lang="en-US" sz="1900" b="1" dirty="0">
                <a:solidFill>
                  <a:srgbClr val="FF0000"/>
                </a:solidFill>
              </a:rPr>
              <a:t>71%</a:t>
            </a:r>
            <a:r>
              <a:rPr lang="en-US" sz="1900" dirty="0"/>
              <a:t> more likely to die during the time period studied than those who sat &lt;3 hours a day!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sz="1900" dirty="0"/>
              <a:t>Findings were independent of physical activity levels </a:t>
            </a:r>
            <a:r>
              <a:rPr lang="en-US" sz="1900" i="1" dirty="0"/>
              <a:t>(</a:t>
            </a:r>
            <a:r>
              <a:rPr lang="en-US" sz="1900" b="1" i="1" dirty="0">
                <a:solidFill>
                  <a:srgbClr val="990000"/>
                </a:solidFill>
              </a:rPr>
              <a:t>negative effects of sitting were just as strong in people who exercised regularly!</a:t>
            </a:r>
            <a:r>
              <a:rPr lang="en-US" sz="1900" i="1" dirty="0"/>
              <a:t>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8C63D-0B56-448C-82A6-203CE5EA9E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95" y="5162347"/>
            <a:ext cx="1421015" cy="14210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6EFC31-0F2E-4950-B662-A4C458DB6D2B}"/>
              </a:ext>
            </a:extLst>
          </p:cNvPr>
          <p:cNvSpPr/>
          <p:nvPr/>
        </p:nvSpPr>
        <p:spPr>
          <a:xfrm>
            <a:off x="4640450" y="3429000"/>
            <a:ext cx="16343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 sit less than three hours a day!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13DA74-7C42-4110-8D90-B9B46F4AC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63" y="3789040"/>
            <a:ext cx="1955091" cy="1628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8BA565-BDD6-49E5-B0CA-3A9E7E63EC8A}"/>
              </a:ext>
            </a:extLst>
          </p:cNvPr>
          <p:cNvSpPr/>
          <p:nvPr/>
        </p:nvSpPr>
        <p:spPr>
          <a:xfrm>
            <a:off x="6765046" y="3959086"/>
            <a:ext cx="18584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 sit more than six hours a day…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6C88B8-ACAA-4B5C-91FE-410CB12E5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8091" flipH="1">
            <a:off x="8341405" y="3144902"/>
            <a:ext cx="628465" cy="3443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517FE5-4BC6-48E5-835A-128DCDC633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3931" flipH="1">
            <a:off x="7750448" y="3363312"/>
            <a:ext cx="796879" cy="4366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60FA6D-4C8E-4C09-9DF4-A3C1020ECF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0295" flipH="1">
            <a:off x="7478858" y="3118944"/>
            <a:ext cx="539099" cy="2953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606A2C-F6C6-4475-A9DA-E287DC2B6F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8462" flipH="1">
            <a:off x="7253720" y="2834642"/>
            <a:ext cx="426536" cy="2337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C7285B-63DC-4DE9-BC1A-D155D274B9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88" y="1152154"/>
            <a:ext cx="1592716" cy="169649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DE50B9B-6272-46DC-8032-271B5F0F0E38}"/>
              </a:ext>
            </a:extLst>
          </p:cNvPr>
          <p:cNvSpPr/>
          <p:nvPr/>
        </p:nvSpPr>
        <p:spPr>
          <a:xfrm>
            <a:off x="298476" y="2154873"/>
            <a:ext cx="656243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sz="2300" dirty="0"/>
              <a:t>A 2010 study published in the </a:t>
            </a:r>
            <a:r>
              <a:rPr lang="en-US" sz="2300" i="1" dirty="0"/>
              <a:t>American Journal of Epidemiology</a:t>
            </a:r>
            <a:r>
              <a:rPr lang="en-US" sz="2300" dirty="0"/>
              <a:t> followed 123,216 people from 1996 to 2006: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92F7828-E59A-41CA-9C2C-939CD81DC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Thank you!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CF044345-0A35-4EB4-8C40-DD2CA09F91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852544-5BCA-4FF9-ADCE-E1A744BC8B4E}"/>
              </a:ext>
            </a:extLst>
          </p:cNvPr>
          <p:cNvSpPr/>
          <p:nvPr/>
        </p:nvSpPr>
        <p:spPr>
          <a:xfrm>
            <a:off x="2579212" y="5517232"/>
            <a:ext cx="41312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u="sng"/>
              <a:t>Our contact information: </a:t>
            </a:r>
          </a:p>
          <a:p>
            <a:pPr algn="ctr"/>
            <a:r>
              <a:rPr lang="en-US" sz="1600"/>
              <a:t>Amy Mullins </a:t>
            </a:r>
            <a:r>
              <a:rPr lang="en-US" sz="1600">
                <a:hlinkClick r:id="rId2"/>
              </a:rPr>
              <a:t>amymullins@ufl.edu</a:t>
            </a:r>
            <a:r>
              <a:rPr lang="en-US" sz="1600"/>
              <a:t> </a:t>
            </a:r>
          </a:p>
          <a:p>
            <a:pPr algn="ctr"/>
            <a:r>
              <a:rPr lang="en-US" sz="1600"/>
              <a:t>Molly Jameson </a:t>
            </a:r>
            <a:r>
              <a:rPr lang="en-US" sz="1600">
                <a:hlinkClick r:id="rId3"/>
              </a:rPr>
              <a:t>mjameson@ufl.edu</a:t>
            </a:r>
            <a:r>
              <a:rPr lang="en-US" sz="160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243BD0-EDAB-4EBC-BF9A-DED1C7F16017}"/>
              </a:ext>
            </a:extLst>
          </p:cNvPr>
          <p:cNvSpPr/>
          <p:nvPr/>
        </p:nvSpPr>
        <p:spPr>
          <a:xfrm>
            <a:off x="323528" y="3551163"/>
            <a:ext cx="751563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Resources: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American Journal of Epidemiology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International Journal of Behavioral Nutrition and Physical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JustStand.org (</a:t>
            </a:r>
            <a:r>
              <a:rPr lang="en-US" sz="1600" i="1" dirty="0">
                <a:hlinkClick r:id="rId4"/>
              </a:rPr>
              <a:t>https://www.juststand.org</a:t>
            </a:r>
            <a:r>
              <a:rPr lang="en-US" sz="1600" i="1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Tri-City Medical Center </a:t>
            </a:r>
            <a:r>
              <a:rPr lang="en-US" sz="1600" dirty="0"/>
              <a:t>(</a:t>
            </a:r>
            <a:r>
              <a:rPr lang="en-US" sz="1600" dirty="0">
                <a:hlinkClick r:id="rId5"/>
              </a:rPr>
              <a:t>www.tricitymed.org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Centers for Disease Control and Prevention </a:t>
            </a:r>
            <a:r>
              <a:rPr lang="en-US" sz="1600" dirty="0"/>
              <a:t>(</a:t>
            </a:r>
            <a:r>
              <a:rPr lang="en-US" sz="1600" dirty="0">
                <a:hlinkClick r:id="rId6"/>
              </a:rPr>
              <a:t>https://www.cdc.gov/</a:t>
            </a:r>
            <a:r>
              <a:rPr lang="en-US" sz="16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American Optometric Association (</a:t>
            </a:r>
            <a:r>
              <a:rPr lang="en-US" sz="1600" i="1" dirty="0">
                <a:hlinkClick r:id="rId7"/>
              </a:rPr>
              <a:t>https://www.aoa.org/</a:t>
            </a:r>
            <a:r>
              <a:rPr lang="en-US" sz="1600" i="1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42016-4088-4D87-91D1-7C1ED5CAD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71" y="2943714"/>
            <a:ext cx="1721072" cy="11473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600EE5-D61B-4EED-83A1-BFE8B8E3310F}"/>
              </a:ext>
            </a:extLst>
          </p:cNvPr>
          <p:cNvGrpSpPr/>
          <p:nvPr/>
        </p:nvGrpSpPr>
        <p:grpSpPr>
          <a:xfrm>
            <a:off x="1830524" y="2124287"/>
            <a:ext cx="5482952" cy="1122801"/>
            <a:chOff x="390364" y="2132856"/>
            <a:chExt cx="5482952" cy="11228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D70E36-0F09-434F-89F1-962304DF9FDF}"/>
                </a:ext>
              </a:extLst>
            </p:cNvPr>
            <p:cNvSpPr txBox="1"/>
            <p:nvPr/>
          </p:nvSpPr>
          <p:spPr>
            <a:xfrm>
              <a:off x="390364" y="2287817"/>
              <a:ext cx="5482952" cy="707886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000"/>
                <a:t>Questions?</a:t>
              </a:r>
            </a:p>
          </p:txBody>
        </p:sp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136AB5BB-E47E-4D77-B0D8-F0FC6A25E35C}"/>
                </a:ext>
              </a:extLst>
            </p:cNvPr>
            <p:cNvSpPr/>
            <p:nvPr/>
          </p:nvSpPr>
          <p:spPr>
            <a:xfrm>
              <a:off x="1259632" y="2132856"/>
              <a:ext cx="3744416" cy="1122801"/>
            </a:xfrm>
            <a:prstGeom prst="wedgeEllipseCallout">
              <a:avLst>
                <a:gd name="adj1" fmla="val 55579"/>
                <a:gd name="adj2" fmla="val 48489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5983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Inactivity and Health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What’s the Link?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36" y="3121430"/>
            <a:ext cx="8229600" cy="428133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Being overweight and obese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Type-2 diabetes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</a:rPr>
              <a:t>Heart disease*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</a:rPr>
              <a:t>Stroke*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</a:rPr>
              <a:t>Cancer*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5652120" y="3533123"/>
            <a:ext cx="2949769" cy="2340260"/>
          </a:xfrm>
          <a:prstGeom prst="round2Diag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i="1" dirty="0">
              <a:solidFill>
                <a:srgbClr val="C00000"/>
              </a:solidFill>
            </a:endParaRPr>
          </a:p>
          <a:p>
            <a:endParaRPr lang="en-US" b="1" i="1" dirty="0">
              <a:solidFill>
                <a:srgbClr val="C00000"/>
              </a:solidFill>
            </a:endParaRPr>
          </a:p>
          <a:p>
            <a:r>
              <a:rPr lang="en-US" b="1" i="1" dirty="0">
                <a:ln w="3175">
                  <a:noFill/>
                </a:ln>
                <a:solidFill>
                  <a:srgbClr val="C00000"/>
                </a:solidFill>
              </a:rPr>
              <a:t>*Together account for </a:t>
            </a:r>
            <a:r>
              <a:rPr lang="en-US" b="1" i="1" u="sng" dirty="0">
                <a:ln w="3175">
                  <a:noFill/>
                </a:ln>
                <a:solidFill>
                  <a:srgbClr val="C00000"/>
                </a:solidFill>
              </a:rPr>
              <a:t>over 50% of all deaths</a:t>
            </a:r>
            <a:endParaRPr lang="en-US" b="1" i="1" dirty="0">
              <a:ln w="3175">
                <a:noFill/>
              </a:ln>
              <a:solidFill>
                <a:srgbClr val="C00000"/>
              </a:solidFill>
            </a:endParaRPr>
          </a:p>
          <a:p>
            <a:endParaRPr lang="en-US" b="1" i="1" dirty="0">
              <a:ln w="3175">
                <a:noFill/>
              </a:ln>
              <a:solidFill>
                <a:srgbClr val="C00000"/>
              </a:solidFill>
            </a:endParaRPr>
          </a:p>
          <a:p>
            <a:r>
              <a:rPr lang="en-US" b="1" i="1" dirty="0">
                <a:ln w="3175">
                  <a:noFill/>
                </a:ln>
                <a:solidFill>
                  <a:srgbClr val="C00000"/>
                </a:solidFill>
              </a:rPr>
              <a:t>The more time sitting daily… the higher the risk!</a:t>
            </a:r>
          </a:p>
          <a:p>
            <a:endParaRPr lang="en-US" b="1" i="1" dirty="0">
              <a:solidFill>
                <a:srgbClr val="C00000"/>
              </a:solidFill>
            </a:endParaRPr>
          </a:p>
          <a:p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3074444" y="4144407"/>
            <a:ext cx="504056" cy="1117693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E5E4FF-7E6C-42F9-B438-F0928405E128}"/>
              </a:ext>
            </a:extLst>
          </p:cNvPr>
          <p:cNvSpPr/>
          <p:nvPr/>
        </p:nvSpPr>
        <p:spPr>
          <a:xfrm>
            <a:off x="430830" y="2167529"/>
            <a:ext cx="8075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Frequent inactivity for prolonged periods of time is associated with higher rates of: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523360" y="4307209"/>
            <a:ext cx="1872208" cy="792088"/>
          </a:xfrm>
          <a:prstGeom prst="rightArrow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DD863-E622-4F0E-AAAD-99FB548A8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28" y="5995691"/>
            <a:ext cx="548737" cy="840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F312ED-A017-4543-B19F-4E5A26483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1" y="5971661"/>
            <a:ext cx="573841" cy="802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33F16-1F1E-4AAD-9BE9-84CD3F833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25" y="5964010"/>
            <a:ext cx="605442" cy="86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7572E0-C465-4B09-B10F-69D18E8E47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9742" y="5971661"/>
            <a:ext cx="812378" cy="8657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B65A4-1E23-4A8A-9B12-73B1312EC7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9086" y="5995692"/>
            <a:ext cx="547300" cy="7941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2759B-72BE-4C89-9A66-A9F6955E2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971" y="5995692"/>
            <a:ext cx="487918" cy="7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84985"/>
            <a:ext cx="8229600" cy="1296144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Content Placeholder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1476295"/>
              </p:ext>
            </p:extLst>
          </p:nvPr>
        </p:nvGraphicFramePr>
        <p:xfrm>
          <a:off x="392897" y="2204864"/>
          <a:ext cx="8358205" cy="346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4DCD1F7-75AC-48E4-BE0C-AAED38BF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It’s All Connected!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9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3DCA598-0AE0-41B3-9E2D-E95ACA9C3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How Can We Be Healthier?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ADAB8-8FE6-4A8D-BCE9-87183FEF2E77}"/>
              </a:ext>
            </a:extLst>
          </p:cNvPr>
          <p:cNvSpPr/>
          <p:nvPr/>
        </p:nvSpPr>
        <p:spPr>
          <a:xfrm>
            <a:off x="206244" y="2109540"/>
            <a:ext cx="85689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/>
              <a:t>Although it can be a challenge, there are things we can do to be </a:t>
            </a:r>
            <a:r>
              <a:rPr lang="en-US" sz="2800"/>
              <a:t>healthier at work:</a:t>
            </a:r>
            <a:endParaRPr lang="en-US" sz="2400"/>
          </a:p>
          <a:p>
            <a:pPr marL="800100" lvl="1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Make</a:t>
            </a:r>
            <a:r>
              <a:rPr lang="en-US" sz="2400"/>
              <a:t> work space changes and do activities </a:t>
            </a:r>
            <a:r>
              <a:rPr lang="en-US" sz="2400" dirty="0"/>
              <a:t>to improve mood, diet, physical health, &amp; overall productivity</a:t>
            </a:r>
            <a:endParaRPr lang="en-US" sz="2000"/>
          </a:p>
          <a:p>
            <a:pPr marL="800100" lvl="1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Use</a:t>
            </a:r>
            <a:r>
              <a:rPr lang="en-US" sz="2400"/>
              <a:t> tools to </a:t>
            </a:r>
            <a:r>
              <a:rPr lang="en-US" sz="2400" dirty="0"/>
              <a:t>build healthy habits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70EF7-28CE-4943-BCF4-D7A469FD2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" b="30123"/>
          <a:stretch/>
        </p:blipFill>
        <p:spPr>
          <a:xfrm>
            <a:off x="2605013" y="4710123"/>
            <a:ext cx="1719083" cy="1572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5D1D8-606C-499E-B320-059F65E57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48460"/>
            <a:ext cx="1197979" cy="1625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AEE9B7-FD83-4D7D-9AA6-6CA6C0DEF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05" y="4710123"/>
            <a:ext cx="1163927" cy="1619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56FB1B-CBF6-48E3-80A5-4EAB5AC78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42" y="4592625"/>
            <a:ext cx="1781558" cy="178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9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A9B223-60C0-44ED-8B23-99A165303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Stand Up!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030F459-FF6B-468D-97E3-9A6FE8BE6A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562" y="2092287"/>
            <a:ext cx="8892480" cy="4525963"/>
          </a:xfrm>
        </p:spPr>
        <p:txBody>
          <a:bodyPr/>
          <a:lstStyle/>
          <a:p>
            <a:pPr eaLnBrk="1" hangingPunct="1"/>
            <a:r>
              <a:rPr lang="en-US" sz="2800"/>
              <a:t>Standing more each day tones muscles, improves posture, increases blood flow, ramps up metabolism, and burns extra calories</a:t>
            </a:r>
          </a:p>
          <a:p>
            <a:pPr marL="0" indent="0" eaLnBrk="1" hangingPunct="1">
              <a:buNone/>
            </a:pPr>
            <a:endParaRPr lang="en-US" sz="2800" dirty="0"/>
          </a:p>
        </p:txBody>
      </p:sp>
      <p:pic>
        <p:nvPicPr>
          <p:cNvPr id="2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0CE15650-4551-499E-B90F-F8B17DCD0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717032"/>
            <a:ext cx="2365602" cy="2704767"/>
          </a:xfrm>
          <a:prstGeom prst="rect">
            <a:avLst/>
          </a:prstGeom>
        </p:spPr>
      </p:pic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F698454B-FE26-4A49-ABBE-CA88A39B8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140968"/>
            <a:ext cx="1881370" cy="35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02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Calories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1997" y="2009507"/>
            <a:ext cx="4968552" cy="2016224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The fat-burning enzyme </a:t>
            </a:r>
            <a:r>
              <a:rPr lang="en-US" sz="2000" b="1">
                <a:solidFill>
                  <a:srgbClr val="000000"/>
                </a:solidFill>
              </a:rPr>
              <a:t>Lipoprotein Lipase</a:t>
            </a:r>
            <a:r>
              <a:rPr lang="en-US" sz="2000">
                <a:solidFill>
                  <a:srgbClr val="000000"/>
                </a:solidFill>
              </a:rPr>
              <a:t> increases when muscles are activated. Studies show that keeping muscles engaged supports a fat-burning metabolic state that helps improve </a:t>
            </a:r>
          </a:p>
          <a:p>
            <a:endParaRPr lang="en-US" sz="1800" b="1" dirty="0">
              <a:solidFill>
                <a:srgbClr val="000000"/>
              </a:solidFill>
            </a:endParaRPr>
          </a:p>
          <a:p>
            <a:pPr lvl="0"/>
            <a:endParaRPr lang="en-US" sz="1800" b="1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2656"/>
            <a:ext cx="898858" cy="1241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35" y="274638"/>
            <a:ext cx="898858" cy="1241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1652" y="2505641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>
                <a:solidFill>
                  <a:srgbClr val="000000"/>
                </a:solidFill>
              </a:rPr>
              <a:t>Cholesterol</a:t>
            </a:r>
          </a:p>
          <a:p>
            <a:pPr lvl="0"/>
            <a:endParaRPr lang="en-US" sz="2400" b="1">
              <a:solidFill>
                <a:srgbClr val="000000"/>
              </a:solidFill>
            </a:endParaRPr>
          </a:p>
          <a:p>
            <a:pPr lvl="0"/>
            <a:r>
              <a:rPr lang="en-US" sz="2400" b="1">
                <a:solidFill>
                  <a:srgbClr val="000000"/>
                </a:solidFill>
              </a:rPr>
              <a:t>Blood sugar</a:t>
            </a:r>
          </a:p>
          <a:p>
            <a:pPr lvl="0"/>
            <a:endParaRPr lang="en-US" sz="2400" b="1">
              <a:solidFill>
                <a:srgbClr val="000000"/>
              </a:solidFill>
            </a:endParaRPr>
          </a:p>
          <a:p>
            <a:pPr lvl="0"/>
            <a:r>
              <a:rPr lang="en-US" sz="2400" b="1">
                <a:solidFill>
                  <a:srgbClr val="000000"/>
                </a:solidFill>
              </a:rPr>
              <a:t>High blood pressure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9652" y="5504301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None/>
            </a:pPr>
            <a:r>
              <a:rPr lang="en-US" sz="2800" b="1">
                <a:solidFill>
                  <a:srgbClr val="000000"/>
                </a:solidFill>
              </a:rPr>
              <a:t>Standing in place burns </a:t>
            </a:r>
          </a:p>
          <a:p>
            <a:pPr marL="0" lvl="0" indent="0" algn="ctr">
              <a:buNone/>
            </a:pPr>
            <a:r>
              <a:rPr lang="en-US" sz="2800" b="1">
                <a:solidFill>
                  <a:srgbClr val="000000"/>
                </a:solidFill>
              </a:rPr>
              <a:t>30% more calories than sitting still!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24" y="3792712"/>
            <a:ext cx="2100263" cy="17335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388863" y="3429000"/>
            <a:ext cx="1009549" cy="47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95" y="2055624"/>
            <a:ext cx="703802" cy="8778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95" y="2928079"/>
            <a:ext cx="703802" cy="8778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85" y="3805903"/>
            <a:ext cx="703802" cy="877824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752CE991-6BCE-494D-BC1C-6D573E15C59C}"/>
              </a:ext>
            </a:extLst>
          </p:cNvPr>
          <p:cNvSpPr/>
          <p:nvPr/>
        </p:nvSpPr>
        <p:spPr>
          <a:xfrm flipH="1">
            <a:off x="5845054" y="2634186"/>
            <a:ext cx="380840" cy="1733546"/>
          </a:xfrm>
          <a:prstGeom prst="rightBrace">
            <a:avLst>
              <a:gd name="adj1" fmla="val 8333"/>
              <a:gd name="adj2" fmla="val 4644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08090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1855</Words>
  <Application>Microsoft Office PowerPoint</Application>
  <PresentationFormat>On-screen Show (4:3)</PresentationFormat>
  <Paragraphs>305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Berlin Sans FB</vt:lpstr>
      <vt:lpstr>Berlin Sans FB Demi</vt:lpstr>
      <vt:lpstr>Calibri</vt:lpstr>
      <vt:lpstr>Courier New</vt:lpstr>
      <vt:lpstr>Wingdings</vt:lpstr>
      <vt:lpstr>Diseño predeterminado</vt:lpstr>
      <vt:lpstr>PowerPoint Presentation</vt:lpstr>
      <vt:lpstr>Time to Go to Work!</vt:lpstr>
      <vt:lpstr>…A Lot!</vt:lpstr>
      <vt:lpstr>Sitting is Killing Us!</vt:lpstr>
      <vt:lpstr>Inactivity and Health What’s the Link?</vt:lpstr>
      <vt:lpstr>It’s All Connected!</vt:lpstr>
      <vt:lpstr>How Can We Be Healthier?</vt:lpstr>
      <vt:lpstr>Stand Up!</vt:lpstr>
      <vt:lpstr>Calories </vt:lpstr>
      <vt:lpstr>Mindful Movement in the Office</vt:lpstr>
      <vt:lpstr>Mental Energy</vt:lpstr>
      <vt:lpstr>Office Exercises</vt:lpstr>
      <vt:lpstr>Stretch Your Muscles</vt:lpstr>
      <vt:lpstr>Be A Warrior</vt:lpstr>
      <vt:lpstr>Flex Your Muscles</vt:lpstr>
      <vt:lpstr>Give Yourself a Hand</vt:lpstr>
      <vt:lpstr>Get on the Ball</vt:lpstr>
      <vt:lpstr>Stand-Up Desks</vt:lpstr>
      <vt:lpstr>Do You Have “Tech Neck”? </vt:lpstr>
      <vt:lpstr>Straighten Up!</vt:lpstr>
      <vt:lpstr>“Gamer's Thumb” </vt:lpstr>
      <vt:lpstr>“Email Eye” </vt:lpstr>
      <vt:lpstr>Schedule Breaks</vt:lpstr>
      <vt:lpstr>Dress for Success</vt:lpstr>
      <vt:lpstr>Increase Your Water Intake</vt:lpstr>
      <vt:lpstr>…and more standing up to  go to the bathroom!</vt:lpstr>
      <vt:lpstr>Change Office Culture</vt:lpstr>
      <vt:lpstr>Adapt Your Space</vt:lpstr>
      <vt:lpstr>Does this Look Familiar?</vt:lpstr>
      <vt:lpstr>The Sad Desk Lunch  is Bad for You</vt:lpstr>
      <vt:lpstr>Bigger isn’t Better</vt:lpstr>
      <vt:lpstr>Think Inside the (Lunch) Box</vt:lpstr>
      <vt:lpstr>Planning Ahead is Key</vt:lpstr>
      <vt:lpstr>Snack Attack</vt:lpstr>
      <vt:lpstr>Vending Machine Snacks</vt:lpstr>
      <vt:lpstr>Healthy Eating Apps</vt:lpstr>
      <vt:lpstr>Stand Up Reminder Apps</vt:lpstr>
      <vt:lpstr>Other Apps</vt:lpstr>
      <vt:lpstr>Be Mindful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Jameson, Molly</cp:lastModifiedBy>
  <cp:revision>27</cp:revision>
  <dcterms:modified xsi:type="dcterms:W3CDTF">2018-06-19T14:32:39Z</dcterms:modified>
</cp:coreProperties>
</file>