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8" r:id="rId2"/>
    <p:sldId id="275" r:id="rId3"/>
    <p:sldId id="276" r:id="rId4"/>
    <p:sldId id="280" r:id="rId5"/>
    <p:sldId id="277" r:id="rId6"/>
    <p:sldId id="279" r:id="rId7"/>
    <p:sldId id="289" r:id="rId8"/>
    <p:sldId id="296" r:id="rId9"/>
    <p:sldId id="270" r:id="rId10"/>
    <p:sldId id="286" r:id="rId11"/>
    <p:sldId id="302" r:id="rId12"/>
    <p:sldId id="288" r:id="rId13"/>
    <p:sldId id="292" r:id="rId14"/>
    <p:sldId id="291" r:id="rId15"/>
    <p:sldId id="300" r:id="rId16"/>
    <p:sldId id="293" r:id="rId17"/>
    <p:sldId id="301" r:id="rId18"/>
    <p:sldId id="299" r:id="rId19"/>
    <p:sldId id="284" r:id="rId20"/>
    <p:sldId id="287" r:id="rId21"/>
    <p:sldId id="285" r:id="rId22"/>
    <p:sldId id="283" r:id="rId23"/>
    <p:sldId id="278" r:id="rId24"/>
    <p:sldId id="274" r:id="rId25"/>
    <p:sldId id="298" r:id="rId26"/>
  </p:sldIdLst>
  <p:sldSz cx="9144000" cy="5143500" type="screen16x9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AC"/>
    <a:srgbClr val="B31B1B"/>
    <a:srgbClr val="6EB53F"/>
    <a:srgbClr val="EF4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/>
    <p:restoredTop sz="96226" autoAdjust="0"/>
  </p:normalViewPr>
  <p:slideViewPr>
    <p:cSldViewPr snapToGrid="0" snapToObjects="1">
      <p:cViewPr varScale="1">
        <p:scale>
          <a:sx n="152" d="100"/>
          <a:sy n="152" d="100"/>
        </p:scale>
        <p:origin x="468" y="15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t36\Desktop\phish_ipaddre1.csv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pt36\Desktop\phish_ipaddre1.csv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Sheet3!$A$1:$A$4</cx:f>
        <cx:lvl ptCount="4">
          <cx:pt idx="0">12/7/2017 - 29.27%</cx:pt>
          <cx:pt idx="1">12/14/2017 -15.56%</cx:pt>
          <cx:pt idx="2">12/21/2017 -12.70%</cx:pt>
          <cx:pt idx="3">2/2/2018 - 9.50%</cx:pt>
        </cx:lvl>
      </cx:strDim>
      <cx:numDim type="size">
        <cx:f>Sheet3!$B$1:$B$4</cx:f>
        <cx:lvl ptCount="4" formatCode="0.00%">
          <cx:pt idx="0">0.29270000000000002</cx:pt>
          <cx:pt idx="1">0.15559999999999999</cx:pt>
          <cx:pt idx="2">0.127</cx:pt>
          <cx:pt idx="3">0.095000000000000001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/>
              <a:t>Click ratio by email</a:t>
            </a:r>
          </a:p>
        </cx:rich>
      </cx:tx>
    </cx:title>
    <cx:plotArea>
      <cx:plotAreaRegion>
        <cx:series layoutId="treemap" uniqueId="{4BD3B623-A74A-4905-AD4A-F4E8C6E58B4F}" formatIdx="0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Sheet3!$A$1:$A$4</cx:f>
        <cx:lvl ptCount="4">
          <cx:pt idx="0">12/7/2017 - 29.27%</cx:pt>
          <cx:pt idx="1">12/14/2017 -15.56%</cx:pt>
          <cx:pt idx="2">12/21/2017 -12.70%</cx:pt>
          <cx:pt idx="3">2/2/2018 - 9.50%</cx:pt>
        </cx:lvl>
      </cx:strDim>
      <cx:numDim type="size">
        <cx:f>Sheet3!$B$1:$B$4</cx:f>
        <cx:lvl ptCount="4" formatCode="0.00%">
          <cx:pt idx="0">0.29270000000000002</cx:pt>
          <cx:pt idx="1">0.15559999999999999</cx:pt>
          <cx:pt idx="2">0.127</cx:pt>
          <cx:pt idx="3">0.095000000000000001</cx:pt>
        </cx:lvl>
      </cx:numDim>
    </cx:data>
  </cx:chartData>
  <cx:chart>
    <cx:title pos="t" align="ctr" overlay="0">
      <cx:tx>
        <cx:rich>
          <a:bodyPr spcFirstLastPara="1" vertOverflow="ellipsis" wrap="square" lIns="0" tIns="0" rIns="0" bIns="0" anchor="ctr" anchorCtr="1"/>
          <a:lstStyle/>
          <a:p>
            <a:pPr algn="ctr">
              <a:defRPr/>
            </a:pPr>
            <a:r>
              <a:rPr lang="en-US"/>
              <a:t>Click ratio by email</a:t>
            </a:r>
          </a:p>
        </cx:rich>
      </cx:tx>
    </cx:title>
    <cx:plotArea>
      <cx:plotAreaRegion>
        <cx:series layoutId="treemap" uniqueId="{4BD3B623-A74A-4905-AD4A-F4E8C6E58B4F}" formatIdx="0">
          <cx:dataLabels pos="inEnd"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7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7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A95F2-023A-1445-82DE-0268D465293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9DF5D-90FC-7D4A-B15B-EC85E56F6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66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A199-D1D6-E34E-BE4F-0C9C560654E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17B08-0BCD-354B-9358-AE5CAD05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61" y="499711"/>
            <a:ext cx="7315874" cy="2132762"/>
          </a:xfrm>
        </p:spPr>
        <p:txBody>
          <a:bodyPr anchor="t" anchorCtr="0">
            <a:normAutofit/>
          </a:bodyPr>
          <a:lstStyle>
            <a:lvl1pPr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242" y="2912375"/>
            <a:ext cx="6857902" cy="1030977"/>
          </a:xfrm>
        </p:spPr>
        <p:txBody>
          <a:bodyPr>
            <a:normAutofit/>
          </a:bodyPr>
          <a:lstStyle>
            <a:lvl1pPr marL="0" indent="0" algn="l">
              <a:buNone/>
              <a:defRPr sz="20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Presenter / Event or Location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16304" y="0"/>
            <a:ext cx="5027695" cy="51435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9805" y="342900"/>
            <a:ext cx="3437553" cy="1200150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805" y="1699790"/>
            <a:ext cx="3437553" cy="270195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6789" y="4578277"/>
            <a:ext cx="3670569" cy="0"/>
          </a:xfrm>
          <a:prstGeom prst="line">
            <a:avLst/>
          </a:prstGeom>
          <a:ln w="635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" y="4616009"/>
            <a:ext cx="2520925" cy="43842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56" y="1464268"/>
            <a:ext cx="8207088" cy="2740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Presenter / Event or Location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>
              <a:defRPr sz="3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56" y="1461655"/>
            <a:ext cx="4020068" cy="27426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044" y="1461655"/>
            <a:ext cx="4000500" cy="27426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Presenter / Event or Location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Name of Presenter / Event or Location /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8456" y="507520"/>
            <a:ext cx="8207088" cy="858877"/>
          </a:xfrm>
        </p:spPr>
        <p:txBody>
          <a:bodyPr anchor="t" anchorCtr="0">
            <a:normAutofit/>
          </a:bodyPr>
          <a:lstStyle>
            <a:lvl1pPr>
              <a:defRPr sz="3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8457" y="1461655"/>
            <a:ext cx="2651616" cy="27426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51444" y="1461655"/>
            <a:ext cx="2649324" cy="27426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2"/>
          </p:nvPr>
        </p:nvSpPr>
        <p:spPr>
          <a:xfrm>
            <a:off x="6023928" y="1461655"/>
            <a:ext cx="2651616" cy="274265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00" y="509115"/>
            <a:ext cx="8226782" cy="607654"/>
          </a:xfrm>
        </p:spPr>
        <p:txBody>
          <a:bodyPr anchor="t" anchorCtr="0">
            <a:normAutofit/>
          </a:bodyPr>
          <a:lstStyle>
            <a:lvl1pPr>
              <a:defRPr sz="3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800" y="1260872"/>
            <a:ext cx="3998472" cy="61793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00" y="1978980"/>
            <a:ext cx="3998472" cy="22253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224" y="1260872"/>
            <a:ext cx="4019196" cy="61793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8224" y="1978980"/>
            <a:ext cx="4019196" cy="22253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Presenter / Event or Location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Presenter / Event or Location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of Presenter / Event or Location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05" y="342900"/>
            <a:ext cx="3437553" cy="120015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6305" y="342901"/>
            <a:ext cx="4576106" cy="40528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805" y="1699790"/>
            <a:ext cx="3437553" cy="270195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Name of Presenter / Event or Location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456" y="507520"/>
            <a:ext cx="8207088" cy="8588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456" y="1538170"/>
            <a:ext cx="8207088" cy="266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3550" y="4669772"/>
            <a:ext cx="4611689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aseline="0">
                <a:solidFill>
                  <a:schemeClr val="bg1">
                    <a:alpha val="75000"/>
                  </a:schemeClr>
                </a:solidFill>
                <a:latin typeface="Work sans" charset="0"/>
              </a:defRPr>
            </a:lvl1pPr>
          </a:lstStyle>
          <a:p>
            <a:r>
              <a:rPr lang="en-US" dirty="0" smtClean="0"/>
              <a:t>Name of Presenter / Event or Location / 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359" y="4669772"/>
            <a:ext cx="361516" cy="2738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aseline="0">
                <a:solidFill>
                  <a:schemeClr val="bg1">
                    <a:alpha val="75000"/>
                  </a:schemeClr>
                </a:solidFill>
                <a:latin typeface="Work sans" charset="0"/>
              </a:defRPr>
            </a:lvl1pPr>
          </a:lstStyle>
          <a:p>
            <a:fld id="{A4A00DF7-6AE2-7340-9EE1-6F4F020C78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6789" y="4578277"/>
            <a:ext cx="8723087" cy="0"/>
          </a:xfrm>
          <a:prstGeom prst="line">
            <a:avLst/>
          </a:prstGeom>
          <a:ln w="6350" cmpd="sng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45" y="4616009"/>
            <a:ext cx="2520925" cy="438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1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1" r:id="rId4"/>
    <p:sldLayoutId id="2147483665" r:id="rId5"/>
    <p:sldLayoutId id="2147483666" r:id="rId6"/>
    <p:sldLayoutId id="2147483667" r:id="rId7"/>
    <p:sldLayoutId id="2147483670" r:id="rId8"/>
    <p:sldLayoutId id="2147483668" r:id="rId9"/>
    <p:sldLayoutId id="2147483669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bg1"/>
          </a:solidFill>
          <a:latin typeface="Work sans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Lor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Lor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bg1"/>
          </a:solidFill>
          <a:latin typeface="Lor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/>
          </a:solidFill>
          <a:latin typeface="Lor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bg1"/>
          </a:solidFill>
          <a:latin typeface="Lor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shline.com/" TargetMode="External"/><Relationship Id="rId2" Type="http://schemas.openxmlformats.org/officeDocument/2006/relationships/hyperlink" Target="http://bit.ly/2JGH9p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pt36@cornel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97" y="390635"/>
            <a:ext cx="4834869" cy="36265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461" y="201799"/>
            <a:ext cx="7315874" cy="901787"/>
          </a:xfrm>
        </p:spPr>
        <p:txBody>
          <a:bodyPr/>
          <a:lstStyle/>
          <a:p>
            <a:r>
              <a:rPr lang="en-US" dirty="0"/>
              <a:t>Hook, line </a:t>
            </a:r>
            <a:r>
              <a:rPr lang="en-US" dirty="0" smtClean="0"/>
              <a:t>and sinker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76670" y="4669772"/>
            <a:ext cx="4611689" cy="273844"/>
          </a:xfrm>
        </p:spPr>
        <p:txBody>
          <a:bodyPr/>
          <a:lstStyle/>
          <a:p>
            <a:pPr algn="r"/>
            <a:r>
              <a:rPr lang="en-US" dirty="0" smtClean="0"/>
              <a:t>Paul Treadwell/ NETC 2018 Blacksburg 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823" y="3769524"/>
            <a:ext cx="6857902" cy="1030977"/>
          </a:xfrm>
        </p:spPr>
        <p:txBody>
          <a:bodyPr/>
          <a:lstStyle/>
          <a:p>
            <a:r>
              <a:rPr lang="en-US" dirty="0"/>
              <a:t>Understanding the security training needs of staff through phishing simulations.</a:t>
            </a:r>
          </a:p>
        </p:txBody>
      </p:sp>
    </p:spTree>
    <p:extLst>
      <p:ext uri="{BB962C8B-B14F-4D97-AF65-F5344CB8AC3E}">
        <p14:creationId xmlns:p14="http://schemas.microsoft.com/office/powerpoint/2010/main" val="156524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Phishline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Cornell University selected </a:t>
            </a:r>
            <a:r>
              <a:rPr lang="en-US" dirty="0" err="1" smtClean="0"/>
              <a:t>PhishLine</a:t>
            </a:r>
            <a:r>
              <a:rPr lang="en-US" dirty="0" smtClean="0"/>
              <a:t> as primary tool </a:t>
            </a:r>
          </a:p>
          <a:p>
            <a:r>
              <a:rPr lang="en-US" dirty="0" smtClean="0"/>
              <a:t>CCE was invited to participate in piloting the process</a:t>
            </a:r>
          </a:p>
          <a:p>
            <a:r>
              <a:rPr lang="en-US" dirty="0" smtClean="0"/>
              <a:t>Security testing, awareness and education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35" y="1210792"/>
            <a:ext cx="3987184" cy="29929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45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 notice of a campaign to staff</a:t>
            </a:r>
          </a:p>
          <a:p>
            <a:r>
              <a:rPr lang="en-US" dirty="0" smtClean="0"/>
              <a:t>Confidentiality in handling of data</a:t>
            </a:r>
          </a:p>
          <a:p>
            <a:pPr lvl="1"/>
            <a:r>
              <a:rPr lang="en-US" dirty="0" smtClean="0"/>
              <a:t>A balance between reporting results and privacy</a:t>
            </a:r>
          </a:p>
          <a:p>
            <a:pPr lvl="1"/>
            <a:r>
              <a:rPr lang="en-US" dirty="0" smtClean="0"/>
              <a:t>Data gathered for</a:t>
            </a:r>
          </a:p>
          <a:p>
            <a:pPr lvl="2"/>
            <a:r>
              <a:rPr lang="en-US" dirty="0"/>
              <a:t>Identification of </a:t>
            </a:r>
            <a:r>
              <a:rPr lang="en-US" dirty="0" smtClean="0"/>
              <a:t>exposure and knowledge gaps</a:t>
            </a:r>
          </a:p>
          <a:p>
            <a:pPr lvl="2"/>
            <a:r>
              <a:rPr lang="en-US" dirty="0" smtClean="0"/>
              <a:t>Development of education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 fake phishes sent to 1,575 addresses. December 2017</a:t>
            </a:r>
          </a:p>
          <a:p>
            <a:r>
              <a:rPr lang="en-US" dirty="0" smtClean="0"/>
              <a:t>1 additional phish sent February 2018</a:t>
            </a:r>
          </a:p>
          <a:p>
            <a:r>
              <a:rPr lang="en-US" dirty="0" smtClean="0"/>
              <a:t>Designed to evaluate our systems </a:t>
            </a:r>
            <a:r>
              <a:rPr lang="en-US" dirty="0"/>
              <a:t>awareness of, and response to, common phishing </a:t>
            </a:r>
            <a:r>
              <a:rPr lang="en-US" dirty="0" smtClean="0"/>
              <a:t>schemes</a:t>
            </a:r>
          </a:p>
          <a:p>
            <a:r>
              <a:rPr lang="en-US" dirty="0"/>
              <a:t>Click-Thru Behavior (3 campaigns, 1 of which sought out user credentials)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4675188" y="1462088"/>
              <a:ext cx="4000500" cy="27416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188" y="1462088"/>
                <a:ext cx="4000500" cy="27416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8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Communicating our intent was a priority</a:t>
            </a:r>
          </a:p>
          <a:p>
            <a:r>
              <a:rPr lang="en-US" dirty="0" smtClean="0"/>
              <a:t>2 weeks prior to the kickoff notification was sent via email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60" y="1267158"/>
            <a:ext cx="3510355" cy="313164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phish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Sent early December, 2017</a:t>
            </a:r>
          </a:p>
          <a:p>
            <a:r>
              <a:rPr lang="en-US" dirty="0" smtClean="0"/>
              <a:t>29% click rate for this phish</a:t>
            </a:r>
          </a:p>
          <a:p>
            <a:r>
              <a:rPr lang="en-US" dirty="0" smtClean="0"/>
              <a:t>Established our baseline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C00D55E-42CD-B94F-816A-9D1CF4D1ECB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57" y="590922"/>
            <a:ext cx="2935004" cy="1741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99D01-A9C5-CD45-8644-317A7FB546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94" y="2528377"/>
            <a:ext cx="2935004" cy="17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phish of first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Cornell branded phish</a:t>
            </a:r>
          </a:p>
          <a:p>
            <a:r>
              <a:rPr lang="en-US" dirty="0" smtClean="0"/>
              <a:t>Directed users to a ‘secure’ login page before passing them to a landing page with information</a:t>
            </a:r>
          </a:p>
          <a:p>
            <a:r>
              <a:rPr lang="en-US" dirty="0" smtClean="0"/>
              <a:t>9.5% (198) of our users clicked through- supplying login credentials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C8B1C7-273D-354B-8F81-BB721F96F2B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59" y="1209093"/>
            <a:ext cx="4000500" cy="1518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06" y="1968224"/>
            <a:ext cx="2639369" cy="23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7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Initial evidence seems to indicate an increased awareness, system-wide, of phishing </a:t>
            </a:r>
          </a:p>
          <a:p>
            <a:r>
              <a:rPr lang="en-US" dirty="0" smtClean="0"/>
              <a:t>However, 1 of 10 employees engaged with the 4</a:t>
            </a:r>
            <a:r>
              <a:rPr lang="en-US" baseline="30000" dirty="0" smtClean="0"/>
              <a:t>th</a:t>
            </a:r>
            <a:r>
              <a:rPr lang="en-US" dirty="0" smtClean="0"/>
              <a:t> fake phish</a:t>
            </a:r>
          </a:p>
          <a:p>
            <a:r>
              <a:rPr lang="en-US" dirty="0" smtClean="0"/>
              <a:t>A need for intentional, system-wide, education was revealed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ontent Placeholder 6"/>
              <p:cNvGraphicFramePr>
                <a:graphicFrameLocks noGrp="1"/>
              </p:cNvGraphicFramePr>
              <p:nvPr>
                <p:ph sz="half" idx="2"/>
              </p:nvPr>
            </p:nvGraphicFramePr>
            <p:xfrm>
              <a:off x="4675188" y="1462088"/>
              <a:ext cx="4000500" cy="274161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ontent Placeholder 6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5188" y="1462088"/>
                <a:ext cx="4000500" cy="27416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5881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need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40" y="1366397"/>
            <a:ext cx="5225935" cy="27400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5636" y="1366397"/>
            <a:ext cx="3110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Overall picture of system indicating percentage of users who clicked on one or more phishes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1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offenders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users seem to have a compulsion to click</a:t>
            </a:r>
          </a:p>
          <a:p>
            <a:r>
              <a:rPr lang="en-US" dirty="0" smtClean="0"/>
              <a:t>Over the course of 4 separate simulations 3 users clicked on each one</a:t>
            </a:r>
          </a:p>
          <a:p>
            <a:pPr lvl="1"/>
            <a:r>
              <a:rPr lang="en-US" dirty="0" smtClean="0"/>
              <a:t>.2% of our users</a:t>
            </a:r>
          </a:p>
          <a:p>
            <a:r>
              <a:rPr lang="en-US" dirty="0" smtClean="0"/>
              <a:t>4% engaged with 3 of the 4 simulations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8" y="1464955"/>
            <a:ext cx="4000500" cy="2735878"/>
          </a:xfrm>
        </p:spPr>
      </p:pic>
    </p:spTree>
    <p:extLst>
      <p:ext uri="{BB962C8B-B14F-4D97-AF65-F5344CB8AC3E}">
        <p14:creationId xmlns:p14="http://schemas.microsoft.com/office/powerpoint/2010/main" val="154248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an educational program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87" y="1909396"/>
            <a:ext cx="4074629" cy="174189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Online course integrating 4 short training videos with quizzes</a:t>
            </a:r>
          </a:p>
          <a:p>
            <a:r>
              <a:rPr lang="en-US" dirty="0" smtClean="0"/>
              <a:t>Soft release of the course</a:t>
            </a:r>
          </a:p>
          <a:p>
            <a:r>
              <a:rPr lang="en-US" dirty="0" smtClean="0"/>
              <a:t>121 users completed course as of June 12 (course was opened May 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issue?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effectively identify security knowledge gaps among CCE staff</a:t>
            </a:r>
          </a:p>
          <a:p>
            <a:r>
              <a:rPr lang="en-US" dirty="0" smtClean="0"/>
              <a:t>What can we do to close those gaps?</a:t>
            </a:r>
          </a:p>
          <a:p>
            <a:r>
              <a:rPr lang="en-US" dirty="0" smtClean="0"/>
              <a:t>Goals of our phishing program:</a:t>
            </a:r>
          </a:p>
          <a:p>
            <a:pPr lvl="1"/>
            <a:r>
              <a:rPr lang="en-US" dirty="0" smtClean="0"/>
              <a:t>Minimize risk and exposure</a:t>
            </a:r>
          </a:p>
          <a:p>
            <a:pPr lvl="1"/>
            <a:r>
              <a:rPr lang="en-US" dirty="0" smtClean="0"/>
              <a:t>Protect critical data</a:t>
            </a:r>
          </a:p>
          <a:p>
            <a:pPr lvl="1"/>
            <a:r>
              <a:rPr lang="en-US" dirty="0" smtClean="0"/>
              <a:t>Develop a digitally literate workforce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Engaging users in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Phishline</a:t>
            </a:r>
            <a:r>
              <a:rPr lang="en-US" dirty="0" smtClean="0"/>
              <a:t> customized 4 short phish detection training videos for Cornell</a:t>
            </a:r>
          </a:p>
          <a:p>
            <a:r>
              <a:rPr lang="en-US" dirty="0" smtClean="0"/>
              <a:t>Successful completion of course =  Phish Detective, Level 1 certificate</a:t>
            </a:r>
          </a:p>
          <a:p>
            <a:r>
              <a:rPr lang="en-US" dirty="0" smtClean="0"/>
              <a:t>‘Gamification’ elements integrated in course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39" y="1320558"/>
            <a:ext cx="3196079" cy="2077655"/>
          </a:xfr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73" y="2232348"/>
            <a:ext cx="2619474" cy="20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94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online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Initial evaluation of the Phishing 101 online course:</a:t>
            </a:r>
          </a:p>
          <a:p>
            <a:pPr lvl="1"/>
            <a:r>
              <a:rPr lang="en-US" dirty="0" smtClean="0"/>
              <a:t>89% rated course useful</a:t>
            </a:r>
          </a:p>
          <a:p>
            <a:pPr lvl="1"/>
            <a:r>
              <a:rPr lang="en-US" dirty="0" smtClean="0"/>
              <a:t>86% feel more prepared to spot phishing emails now</a:t>
            </a:r>
          </a:p>
          <a:p>
            <a:pPr lvl="1"/>
            <a:r>
              <a:rPr lang="en-US" dirty="0" smtClean="0"/>
              <a:t>83% would recommend the course to others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21</a:t>
            </a:fld>
            <a:endParaRPr lang="en-US"/>
          </a:p>
        </p:txBody>
      </p:sp>
      <p:pic>
        <p:nvPicPr>
          <p:cNvPr id="7" name="Object 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188" y="1582738"/>
            <a:ext cx="4000500" cy="2500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188" y="1260764"/>
            <a:ext cx="400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 felt the Phishing 101 0nline course was useful: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29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Months of Phish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Kicked off May 2018</a:t>
            </a:r>
          </a:p>
          <a:p>
            <a:r>
              <a:rPr lang="en-US" dirty="0" smtClean="0"/>
              <a:t>Will target specific subsets of our user base</a:t>
            </a:r>
          </a:p>
          <a:p>
            <a:r>
              <a:rPr lang="en-US" dirty="0" smtClean="0"/>
              <a:t>Data gathered will be used to develop further training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38" y="1847056"/>
            <a:ext cx="2438400" cy="197167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Continued development of security focused education in the face of evolving threats</a:t>
            </a:r>
          </a:p>
          <a:p>
            <a:r>
              <a:rPr lang="en-US" dirty="0" smtClean="0"/>
              <a:t>Expanding security trainings system wide, beyond phishing</a:t>
            </a:r>
          </a:p>
          <a:p>
            <a:r>
              <a:rPr lang="en-US" dirty="0" smtClean="0"/>
              <a:t>Plenty to do – it’s job security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8" y="1464955"/>
            <a:ext cx="4000500" cy="2735878"/>
          </a:xfrm>
        </p:spPr>
      </p:pic>
    </p:spTree>
    <p:extLst>
      <p:ext uri="{BB962C8B-B14F-4D97-AF65-F5344CB8AC3E}">
        <p14:creationId xmlns:p14="http://schemas.microsoft.com/office/powerpoint/2010/main" val="3685052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One Phish, Two Phish, How to Avoid the Internet Phish: Analysis of Training Strategies to Detect Phishing Emails </a:t>
            </a:r>
            <a:r>
              <a:rPr lang="en-US" b="1" dirty="0" smtClean="0"/>
              <a:t>- </a:t>
            </a:r>
            <a:r>
              <a:rPr lang="en-US" dirty="0"/>
              <a:t>Olga A. </a:t>
            </a:r>
            <a:r>
              <a:rPr lang="en-US" dirty="0" err="1"/>
              <a:t>Zielinska</a:t>
            </a:r>
            <a:r>
              <a:rPr lang="en-US" dirty="0"/>
              <a:t>, </a:t>
            </a:r>
            <a:r>
              <a:rPr lang="en-US" dirty="0" smtClean="0"/>
              <a:t>et al. </a:t>
            </a:r>
            <a:r>
              <a:rPr lang="en-US" i="1" dirty="0"/>
              <a:t>Proceedings of the Human Factors and Ergonomics Society Annual Meeting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dirty="0"/>
              <a:t>Vol 58, Issue 1, pp. 1466 </a:t>
            </a:r>
            <a:r>
              <a:rPr lang="en-US" dirty="0" smtClean="0"/>
              <a:t>– 1470. </a:t>
            </a:r>
            <a:r>
              <a:rPr lang="en-US" dirty="0"/>
              <a:t>First Published October 17, </a:t>
            </a:r>
            <a:r>
              <a:rPr lang="en-US" dirty="0" smtClean="0"/>
              <a:t>2014</a:t>
            </a:r>
            <a:endParaRPr lang="en-US" b="1" dirty="0" smtClean="0"/>
          </a:p>
          <a:p>
            <a:r>
              <a:rPr lang="en-US" b="1" dirty="0" smtClean="0"/>
              <a:t>Best </a:t>
            </a:r>
            <a:r>
              <a:rPr lang="en-US" b="1" dirty="0"/>
              <a:t>Practices for Protecting Against Phishing, Ransomware and Email </a:t>
            </a:r>
            <a:r>
              <a:rPr lang="en-US" b="1" dirty="0" smtClean="0"/>
              <a:t>Fraud</a:t>
            </a:r>
            <a:r>
              <a:rPr lang="en-US" b="1" dirty="0"/>
              <a:t>  - </a:t>
            </a:r>
            <a:r>
              <a:rPr lang="en-US" b="1" dirty="0">
                <a:solidFill>
                  <a:schemeClr val="accent4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accent4"/>
                </a:solidFill>
                <a:hlinkClick r:id="rId2"/>
              </a:rPr>
              <a:t>bit.ly/2JGH9pw</a:t>
            </a:r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err="1" smtClean="0"/>
              <a:t>PhishLine</a:t>
            </a:r>
            <a:r>
              <a:rPr lang="en-US" b="1" dirty="0"/>
              <a:t> - </a:t>
            </a:r>
            <a:r>
              <a:rPr lang="en-US" b="1" dirty="0">
                <a:hlinkClick r:id="rId3"/>
              </a:rPr>
              <a:t>https://www.phishline.com/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Treadwell</a:t>
            </a:r>
          </a:p>
          <a:p>
            <a:pPr lvl="1"/>
            <a:r>
              <a:rPr lang="en-US" dirty="0" smtClean="0">
                <a:hlinkClick r:id="rId2"/>
              </a:rPr>
              <a:t>pt36@cornell.edu</a:t>
            </a:r>
            <a:endParaRPr lang="en-US" dirty="0" smtClean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ptreadwell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707" y="1099420"/>
            <a:ext cx="2778218" cy="240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3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CCE : a broadly distributed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3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8457" y="1366397"/>
            <a:ext cx="4153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Cornell Cooperative Extension: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56 independent 501c3 organizations affiliated with Cornell University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Campus based Central Administration</a:t>
            </a:r>
          </a:p>
          <a:p>
            <a:pPr marL="1200127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Admin can advise and recommend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03" y="1092750"/>
            <a:ext cx="4331915" cy="3398351"/>
          </a:xfrm>
        </p:spPr>
      </p:pic>
    </p:spTree>
    <p:extLst>
      <p:ext uri="{BB962C8B-B14F-4D97-AF65-F5344CB8AC3E}">
        <p14:creationId xmlns:p14="http://schemas.microsoft.com/office/powerpoint/2010/main" val="12443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CCE : </a:t>
            </a:r>
            <a:r>
              <a:rPr lang="en-US" dirty="0"/>
              <a:t>a broadly 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 dirty="0"/>
              <a:t>Cornell </a:t>
            </a:r>
            <a:r>
              <a:rPr lang="en-US" dirty="0" smtClean="0"/>
              <a:t>University</a:t>
            </a:r>
            <a:endParaRPr lang="en-US" dirty="0"/>
          </a:p>
          <a:p>
            <a:pPr marL="742939" lvl="1" indent="-285750"/>
            <a:r>
              <a:rPr lang="en-US" dirty="0" smtClean="0"/>
              <a:t>Land Grant institution for New York State</a:t>
            </a:r>
          </a:p>
          <a:p>
            <a:pPr marL="285750" indent="-285750"/>
            <a:r>
              <a:rPr lang="en-US" dirty="0"/>
              <a:t>Cornell IT – Campus wide IT department</a:t>
            </a:r>
          </a:p>
          <a:p>
            <a:pPr marL="742939" lvl="1" indent="-285750"/>
            <a:r>
              <a:rPr lang="en-US" dirty="0"/>
              <a:t>Sets policies which have implications for Associations</a:t>
            </a:r>
          </a:p>
          <a:p>
            <a:pPr marL="742939" lvl="1" indent="-285750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NYS County law 224</a:t>
            </a:r>
          </a:p>
          <a:p>
            <a:pPr lvl="1"/>
            <a:r>
              <a:rPr lang="en-US" dirty="0" smtClean="0"/>
              <a:t>Establishes Cornell University oversight </a:t>
            </a:r>
          </a:p>
          <a:p>
            <a:r>
              <a:rPr lang="en-US" dirty="0" smtClean="0"/>
              <a:t>CCE Shared Business Networks</a:t>
            </a:r>
          </a:p>
          <a:p>
            <a:pPr lvl="1"/>
            <a:r>
              <a:rPr lang="en-US" dirty="0" smtClean="0"/>
              <a:t>Provide higher level HR, Finance and IT support on a regional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CCE : the computing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Diverse</a:t>
            </a:r>
            <a:endParaRPr lang="en-US" dirty="0"/>
          </a:p>
          <a:p>
            <a:pPr marL="742939" lvl="1" indent="-285750"/>
            <a:r>
              <a:rPr lang="en-US" dirty="0" smtClean="0"/>
              <a:t>Pretty sure the last 486’s have been retired.</a:t>
            </a:r>
          </a:p>
          <a:p>
            <a:pPr marL="742939" lvl="1" indent="-285750"/>
            <a:r>
              <a:rPr lang="en-US" dirty="0" smtClean="0"/>
              <a:t>Standardization is a dream</a:t>
            </a:r>
          </a:p>
          <a:p>
            <a:pPr marL="742939" lvl="1" indent="-285750"/>
            <a:r>
              <a:rPr lang="en-US" dirty="0" smtClean="0"/>
              <a:t>Mobile and </a:t>
            </a:r>
            <a:r>
              <a:rPr lang="en-US" dirty="0" err="1" smtClean="0"/>
              <a:t>IoT</a:t>
            </a:r>
            <a:r>
              <a:rPr lang="en-US" dirty="0" smtClean="0"/>
              <a:t> provide exciting security challenges</a:t>
            </a:r>
          </a:p>
          <a:p>
            <a:pPr marL="742939" lvl="1" indent="-285750"/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80" y="1462088"/>
            <a:ext cx="2577115" cy="27416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in a broadly </a:t>
            </a:r>
            <a:r>
              <a:rPr lang="en-US" dirty="0"/>
              <a:t>distributed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39" lvl="1" indent="-285750"/>
            <a:r>
              <a:rPr lang="en-US" dirty="0" smtClean="0"/>
              <a:t>Constantly changing needs and requirements</a:t>
            </a:r>
          </a:p>
          <a:p>
            <a:pPr marL="1200139" lvl="2" indent="-285750"/>
            <a:r>
              <a:rPr lang="en-US" dirty="0" smtClean="0"/>
              <a:t>Same as its ever been…</a:t>
            </a:r>
          </a:p>
          <a:p>
            <a:pPr marL="1200139" lvl="2" indent="-285750"/>
            <a:r>
              <a:rPr lang="en-US" dirty="0" smtClean="0"/>
              <a:t>New devices and technologies bring new challenges</a:t>
            </a:r>
          </a:p>
          <a:p>
            <a:pPr marL="1200139" lvl="2" indent="-285750"/>
            <a:r>
              <a:rPr lang="en-US" dirty="0" smtClean="0"/>
              <a:t>Some days – the impossible dream</a:t>
            </a:r>
          </a:p>
          <a:p>
            <a:pPr marL="742939" lvl="1" indent="-285750"/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8" y="1808004"/>
            <a:ext cx="3238500" cy="20497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56" y="1269942"/>
            <a:ext cx="8207088" cy="858877"/>
          </a:xfrm>
        </p:spPr>
        <p:txBody>
          <a:bodyPr/>
          <a:lstStyle/>
          <a:p>
            <a:pPr algn="r"/>
            <a:r>
              <a:rPr lang="en-US" dirty="0" smtClean="0"/>
              <a:t>Not a product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5000" y="521184"/>
            <a:ext cx="8207088" cy="8588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baseline="0">
                <a:solidFill>
                  <a:schemeClr val="bg1"/>
                </a:solidFill>
                <a:latin typeface="Work sans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Security is a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2601" y="2913468"/>
            <a:ext cx="801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cannot buy ‘security’ off the shelf. But it is possible to teach people secure behaviors and security awareness.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4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Holistic security?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approach to security awareness and training:</a:t>
            </a:r>
          </a:p>
          <a:p>
            <a:pPr lvl="1"/>
            <a:r>
              <a:rPr lang="en-US" dirty="0"/>
              <a:t>Learning about security has value and impacts beyond the workplace</a:t>
            </a:r>
          </a:p>
          <a:p>
            <a:pPr lvl="1"/>
            <a:r>
              <a:rPr lang="en-US" dirty="0" smtClean="0"/>
              <a:t>We all engage in behaviors meant to increase our security</a:t>
            </a:r>
          </a:p>
          <a:p>
            <a:pPr lvl="1"/>
            <a:r>
              <a:rPr lang="en-US" dirty="0" smtClean="0"/>
              <a:t>It is a continuous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Phishing?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Email is pervasive and vulnerable to social engineering</a:t>
            </a:r>
          </a:p>
          <a:p>
            <a:r>
              <a:rPr lang="en-US" dirty="0" smtClean="0"/>
              <a:t>Good tools exist to simulate phishes</a:t>
            </a:r>
          </a:p>
          <a:p>
            <a:r>
              <a:rPr lang="en-US" dirty="0" smtClean="0"/>
              <a:t>Phish spotting behaviors can carry over to other security realms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Paul Treadwell/ NETC 2018 Blacksburg 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00DF7-6AE2-7340-9EE1-6F4F020C789C}" type="slidenum">
              <a:rPr lang="en-US" smtClean="0"/>
              <a:t>9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188" y="1499394"/>
            <a:ext cx="4000500" cy="2667000"/>
          </a:xfrm>
        </p:spPr>
      </p:pic>
    </p:spTree>
    <p:extLst>
      <p:ext uri="{BB962C8B-B14F-4D97-AF65-F5344CB8AC3E}">
        <p14:creationId xmlns:p14="http://schemas.microsoft.com/office/powerpoint/2010/main" val="426952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B4C6E7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20852</TotalTime>
  <Words>976</Words>
  <Application>Microsoft Office PowerPoint</Application>
  <PresentationFormat>On-screen Show (16:9)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Lora</vt:lpstr>
      <vt:lpstr>Work sans</vt:lpstr>
      <vt:lpstr>Office Theme</vt:lpstr>
      <vt:lpstr>Hook, line and sinker</vt:lpstr>
      <vt:lpstr>What’s the issue? </vt:lpstr>
      <vt:lpstr>CCE : a broadly distributed system</vt:lpstr>
      <vt:lpstr>CCE : a broadly distributed system</vt:lpstr>
      <vt:lpstr>CCE : the computing environment</vt:lpstr>
      <vt:lpstr>Security in a broadly distributed system</vt:lpstr>
      <vt:lpstr>Not a product</vt:lpstr>
      <vt:lpstr>Holistic security?</vt:lpstr>
      <vt:lpstr>Why Focus on Phishing?</vt:lpstr>
      <vt:lpstr>Phishline</vt:lpstr>
      <vt:lpstr>Rules of Engagement</vt:lpstr>
      <vt:lpstr>Pilot Campaign</vt:lpstr>
      <vt:lpstr>Communicating the plan</vt:lpstr>
      <vt:lpstr>First phish</vt:lpstr>
      <vt:lpstr>Last phish of first series</vt:lpstr>
      <vt:lpstr>Reporting results</vt:lpstr>
      <vt:lpstr>Identifying need</vt:lpstr>
      <vt:lpstr>Repeat offenders</vt:lpstr>
      <vt:lpstr>Developing an educational program</vt:lpstr>
      <vt:lpstr>Engaging users in learning</vt:lpstr>
      <vt:lpstr>Evaluating the online course</vt:lpstr>
      <vt:lpstr>6 Months of Phish</vt:lpstr>
      <vt:lpstr>What’s next</vt:lpstr>
      <vt:lpstr>Resources</vt:lpstr>
      <vt:lpstr>Contact Info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Key</dc:creator>
  <cp:lastModifiedBy>Paul Treadwell</cp:lastModifiedBy>
  <cp:revision>94</cp:revision>
  <dcterms:created xsi:type="dcterms:W3CDTF">2017-05-19T15:30:47Z</dcterms:created>
  <dcterms:modified xsi:type="dcterms:W3CDTF">2018-06-25T18:26:26Z</dcterms:modified>
</cp:coreProperties>
</file>