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 id="2147483778" r:id="rId2"/>
    <p:sldMasterId id="2147483780" r:id="rId3"/>
    <p:sldMasterId id="2147483782" r:id="rId4"/>
    <p:sldMasterId id="2147483784" r:id="rId5"/>
    <p:sldMasterId id="2147483751" r:id="rId6"/>
  </p:sldMasterIdLst>
  <p:notesMasterIdLst>
    <p:notesMasterId r:id="rId23"/>
  </p:notesMasterIdLst>
  <p:handoutMasterIdLst>
    <p:handoutMasterId r:id="rId24"/>
  </p:handoutMasterIdLst>
  <p:sldIdLst>
    <p:sldId id="271" r:id="rId7"/>
    <p:sldId id="289" r:id="rId8"/>
    <p:sldId id="294" r:id="rId9"/>
    <p:sldId id="295" r:id="rId10"/>
    <p:sldId id="287" r:id="rId11"/>
    <p:sldId id="296" r:id="rId12"/>
    <p:sldId id="290" r:id="rId13"/>
    <p:sldId id="291" r:id="rId14"/>
    <p:sldId id="292" r:id="rId15"/>
    <p:sldId id="298" r:id="rId16"/>
    <p:sldId id="299" r:id="rId17"/>
    <p:sldId id="301" r:id="rId18"/>
    <p:sldId id="284" r:id="rId19"/>
    <p:sldId id="300" r:id="rId20"/>
    <p:sldId id="302" r:id="rId21"/>
    <p:sldId id="297"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2">
          <p15:clr>
            <a:srgbClr val="A4A3A4"/>
          </p15:clr>
        </p15:guide>
        <p15:guide id="2" pos="287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B70F20"/>
    <a:srgbClr val="BF152F"/>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90" autoAdjust="0"/>
    <p:restoredTop sz="94592" autoAdjust="0"/>
  </p:normalViewPr>
  <p:slideViewPr>
    <p:cSldViewPr snapToGrid="0" snapToObjects="1">
      <p:cViewPr varScale="1">
        <p:scale>
          <a:sx n="99" d="100"/>
          <a:sy n="99" d="100"/>
        </p:scale>
        <p:origin x="176" y="280"/>
      </p:cViewPr>
      <p:guideLst>
        <p:guide orient="horz" pos="1142"/>
        <p:guide pos="28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1" d="100"/>
          <a:sy n="111" d="100"/>
        </p:scale>
        <p:origin x="-394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5B6E0F-1DB3-5A43-B8F9-5E1E696749DF}" type="datetimeFigureOut">
              <a:t>6/18/18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C1F9FE-B8FF-F345-B45D-636AC2B598BD}" type="slidenum">
              <a:t>‹#›</a:t>
            </a:fld>
            <a:endParaRPr lang="en-US"/>
          </a:p>
        </p:txBody>
      </p:sp>
    </p:spTree>
    <p:extLst>
      <p:ext uri="{BB962C8B-B14F-4D97-AF65-F5344CB8AC3E}">
        <p14:creationId xmlns:p14="http://schemas.microsoft.com/office/powerpoint/2010/main" val="1905765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1BC211-ACBD-CB48-B939-364088D2CD6D}" type="datetimeFigureOut">
              <a:t>6/18/18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04D311-73F7-5D42-B843-E8305C73070F}" type="slidenum">
              <a:t>‹#›</a:t>
            </a:fld>
            <a:endParaRPr lang="en-US"/>
          </a:p>
        </p:txBody>
      </p:sp>
    </p:spTree>
    <p:extLst>
      <p:ext uri="{BB962C8B-B14F-4D97-AF65-F5344CB8AC3E}">
        <p14:creationId xmlns:p14="http://schemas.microsoft.com/office/powerpoint/2010/main" val="11940208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t>9</a:t>
            </a:fld>
            <a:endParaRPr lang="en-US"/>
          </a:p>
        </p:txBody>
      </p:sp>
    </p:spTree>
    <p:extLst>
      <p:ext uri="{BB962C8B-B14F-4D97-AF65-F5344CB8AC3E}">
        <p14:creationId xmlns:p14="http://schemas.microsoft.com/office/powerpoint/2010/main" val="962726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en-US" smtClean="0"/>
              <a:t>10</a:t>
            </a:fld>
            <a:endParaRPr lang="en-US"/>
          </a:p>
        </p:txBody>
      </p:sp>
    </p:spTree>
    <p:extLst>
      <p:ext uri="{BB962C8B-B14F-4D97-AF65-F5344CB8AC3E}">
        <p14:creationId xmlns:p14="http://schemas.microsoft.com/office/powerpoint/2010/main" val="231676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8038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hoto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9144000" cy="5934064"/>
          </a:xfrm>
          <a:prstGeom prst="rect">
            <a:avLst/>
          </a:prstGeom>
        </p:spPr>
        <p:txBody>
          <a:bodyPr vert="horz"/>
          <a:lstStyle>
            <a:lvl1pPr>
              <a:defRPr>
                <a:solidFill>
                  <a:schemeClr val="bg1">
                    <a:lumMod val="75000"/>
                  </a:schemeClr>
                </a:solidFill>
              </a:defRPr>
            </a:lvl1pPr>
          </a:lstStyle>
          <a:p>
            <a:r>
              <a:rPr lang="en-US" dirty="0"/>
              <a:t>Full slide picture</a:t>
            </a:r>
          </a:p>
        </p:txBody>
      </p:sp>
      <p:sp>
        <p:nvSpPr>
          <p:cNvPr id="12" name="Content Placeholder 2"/>
          <p:cNvSpPr>
            <a:spLocks noGrp="1"/>
          </p:cNvSpPr>
          <p:nvPr>
            <p:ph idx="14"/>
          </p:nvPr>
        </p:nvSpPr>
        <p:spPr>
          <a:xfrm>
            <a:off x="4868540" y="1436104"/>
            <a:ext cx="3998889" cy="1695866"/>
          </a:xfrm>
          <a:prstGeom prst="rect">
            <a:avLst/>
          </a:prstGeom>
          <a:ln w="38100" cmpd="sng">
            <a:solidFill>
              <a:schemeClr val="tx1">
                <a:lumMod val="50000"/>
                <a:lumOff val="50000"/>
              </a:schemeClr>
            </a:solidFill>
          </a:ln>
          <a:effectLst/>
        </p:spPr>
        <p:txBody>
          <a:bodyPr/>
          <a:lstStyle>
            <a:lvl1pPr marL="91440">
              <a:lnSpc>
                <a:spcPts val="3440"/>
              </a:lnSpc>
              <a:spcBef>
                <a:spcPts val="0"/>
              </a:spcBef>
              <a:defRPr sz="2000" b="1">
                <a:solidFill>
                  <a:srgbClr val="BB0000"/>
                </a:solidFill>
              </a:defRPr>
            </a:lvl1pPr>
            <a:lvl2pPr marL="91440" indent="182880">
              <a:spcBef>
                <a:spcPts val="200"/>
              </a:spcBef>
              <a:spcAft>
                <a:spcPts val="0"/>
              </a:spcAft>
              <a:buClr>
                <a:srgbClr val="BB0000"/>
              </a:buClr>
              <a:buFont typeface="Arial"/>
              <a:buChar char="•"/>
              <a:defRPr sz="1600">
                <a:solidFill>
                  <a:schemeClr val="tx1">
                    <a:lumMod val="65000"/>
                    <a:lumOff val="35000"/>
                  </a:schemeClr>
                </a:solidFill>
              </a:defRPr>
            </a:lvl2pPr>
            <a:lvl3pPr marL="91440" indent="182880">
              <a:spcBef>
                <a:spcPts val="200"/>
              </a:spcBef>
              <a:spcAft>
                <a:spcPts val="0"/>
              </a:spcAft>
              <a:buClr>
                <a:srgbClr val="BB0000"/>
              </a:buClr>
              <a:defRPr sz="1600">
                <a:solidFill>
                  <a:schemeClr val="tx1">
                    <a:lumMod val="65000"/>
                    <a:lumOff val="35000"/>
                  </a:schemeClr>
                </a:solidFill>
              </a:defRPr>
            </a:lvl3pPr>
            <a:lvl5pPr marL="502920" indent="0">
              <a:spcBef>
                <a:spcPts val="350"/>
              </a:spcBef>
              <a:buFont typeface="Arial"/>
              <a:buNone/>
              <a:defRPr sz="18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2"/>
            <a:r>
              <a:rPr lang="en-US" dirty="0"/>
              <a:t>Fifth level</a:t>
            </a:r>
          </a:p>
        </p:txBody>
      </p:sp>
    </p:spTree>
    <p:extLst>
      <p:ext uri="{BB962C8B-B14F-4D97-AF65-F5344CB8AC3E}">
        <p14:creationId xmlns:p14="http://schemas.microsoft.com/office/powerpoint/2010/main" val="320174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3883850" cy="5934064"/>
          </a:xfrm>
          <a:prstGeom prst="rect">
            <a:avLst/>
          </a:prstGeom>
        </p:spPr>
        <p:txBody>
          <a:bodyPr vert="horz"/>
          <a:lstStyle>
            <a:lvl1pPr>
              <a:defRPr>
                <a:solidFill>
                  <a:srgbClr val="BFBFBF"/>
                </a:solidFill>
              </a:defRPr>
            </a:lvl1pPr>
          </a:lstStyle>
          <a:p>
            <a:r>
              <a:rPr lang="en-US" dirty="0"/>
              <a:t>½ slide picture</a:t>
            </a:r>
          </a:p>
        </p:txBody>
      </p:sp>
      <p:sp>
        <p:nvSpPr>
          <p:cNvPr id="8" name="Content Placeholder 2"/>
          <p:cNvSpPr>
            <a:spLocks noGrp="1"/>
          </p:cNvSpPr>
          <p:nvPr>
            <p:ph idx="14"/>
          </p:nvPr>
        </p:nvSpPr>
        <p:spPr>
          <a:xfrm>
            <a:off x="4137592" y="1830387"/>
            <a:ext cx="4701503" cy="4525963"/>
          </a:xfrm>
          <a:prstGeom prst="rect">
            <a:avLst/>
          </a:prstGeom>
          <a:ln>
            <a:solidFill>
              <a:srgbClr val="FFFFFF"/>
            </a:solidFill>
          </a:ln>
        </p:spPr>
        <p:txBody>
          <a:bodyPr/>
          <a:lstStyle>
            <a:lvl1pPr>
              <a:lnSpc>
                <a:spcPts val="3440"/>
              </a:lnSpc>
              <a:spcBef>
                <a:spcPts val="0"/>
              </a:spcBef>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4"/>
            <a:r>
              <a:rPr lang="en-US" dirty="0"/>
              <a:t>Fifth level</a:t>
            </a:r>
          </a:p>
        </p:txBody>
      </p:sp>
      <p:sp>
        <p:nvSpPr>
          <p:cNvPr id="13" name="Content Placeholder 2"/>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Tree>
    <p:extLst>
      <p:ext uri="{BB962C8B-B14F-4D97-AF65-F5344CB8AC3E}">
        <p14:creationId xmlns:p14="http://schemas.microsoft.com/office/powerpoint/2010/main" val="1673681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
        <p:nvSpPr>
          <p:cNvPr id="6" name="Content Placeholder 2"/>
          <p:cNvSpPr>
            <a:spLocks noGrp="1"/>
          </p:cNvSpPr>
          <p:nvPr>
            <p:ph idx="14"/>
          </p:nvPr>
        </p:nvSpPr>
        <p:spPr>
          <a:xfrm>
            <a:off x="1400403" y="1830387"/>
            <a:ext cx="6527582" cy="4525963"/>
          </a:xfrm>
          <a:prstGeom prst="rect">
            <a:avLst/>
          </a:prstGeom>
          <a:ln>
            <a:solidFill>
              <a:srgbClr val="FFFFFF"/>
            </a:solidFill>
          </a:ln>
        </p:spPr>
        <p:txBody>
          <a:bodyPr/>
          <a:lstStyle>
            <a:lvl1pPr algn="ctr">
              <a:lnSpc>
                <a:spcPts val="3440"/>
              </a:lnSpc>
              <a:spcBef>
                <a:spcPts val="0"/>
              </a:spcBef>
              <a:defRPr>
                <a:solidFill>
                  <a:schemeClr val="bg1">
                    <a:lumMod val="7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endParaRPr lang="en-US" dirty="0"/>
          </a:p>
          <a:p>
            <a:pPr lvl="0"/>
            <a:endParaRPr lang="en-US" dirty="0"/>
          </a:p>
          <a:p>
            <a:pPr lvl="0"/>
            <a:endParaRPr lang="en-US" dirty="0"/>
          </a:p>
          <a:p>
            <a:pPr lvl="0"/>
            <a:endParaRPr lang="en-US" dirty="0"/>
          </a:p>
          <a:p>
            <a:pPr lvl="0"/>
            <a:r>
              <a:rPr lang="en-US" dirty="0"/>
              <a:t>chart/graph/table</a:t>
            </a:r>
          </a:p>
        </p:txBody>
      </p:sp>
    </p:spTree>
    <p:extLst>
      <p:ext uri="{BB962C8B-B14F-4D97-AF65-F5344CB8AC3E}">
        <p14:creationId xmlns:p14="http://schemas.microsoft.com/office/powerpoint/2010/main" val="38332825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42733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21303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4374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11203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Content Placeholder 2"/>
          <p:cNvSpPr>
            <a:spLocks noGrp="1"/>
          </p:cNvSpPr>
          <p:nvPr>
            <p:ph idx="13"/>
          </p:nvPr>
        </p:nvSpPr>
        <p:spPr>
          <a:xfrm>
            <a:off x="746930" y="1830387"/>
            <a:ext cx="8229600" cy="4525963"/>
          </a:xfrm>
          <a:prstGeom prst="rect">
            <a:avLst/>
          </a:prstGeom>
          <a:ln>
            <a:no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4"/>
            <a:r>
              <a:rPr lang="en-US" dirty="0"/>
              <a:t>Fifth level</a:t>
            </a:r>
          </a:p>
        </p:txBody>
      </p:sp>
      <p:sp>
        <p:nvSpPr>
          <p:cNvPr id="14" name="Content Placeholder 2"/>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Tree>
    <p:extLst>
      <p:ext uri="{BB962C8B-B14F-4D97-AF65-F5344CB8AC3E}">
        <p14:creationId xmlns:p14="http://schemas.microsoft.com/office/powerpoint/2010/main" val="3793167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hrase-Word Slide WHITE1">
    <p:spTree>
      <p:nvGrpSpPr>
        <p:cNvPr id="1" name=""/>
        <p:cNvGrpSpPr/>
        <p:nvPr/>
      </p:nvGrpSpPr>
      <p:grpSpPr>
        <a:xfrm>
          <a:off x="0" y="0"/>
          <a:ext cx="0" cy="0"/>
          <a:chOff x="0" y="0"/>
          <a:chExt cx="0" cy="0"/>
        </a:xfrm>
      </p:grpSpPr>
      <p:sp>
        <p:nvSpPr>
          <p:cNvPr id="10" name="Content Placeholder 2"/>
          <p:cNvSpPr>
            <a:spLocks noGrp="1"/>
          </p:cNvSpPr>
          <p:nvPr>
            <p:ph idx="16" hasCustomPrompt="1"/>
          </p:nvPr>
        </p:nvSpPr>
        <p:spPr>
          <a:xfrm>
            <a:off x="651757" y="1734522"/>
            <a:ext cx="7194020" cy="4417350"/>
          </a:xfrm>
          <a:prstGeom prst="rect">
            <a:avLst/>
          </a:prstGeom>
          <a:ln>
            <a:noFill/>
          </a:ln>
        </p:spPr>
        <p:txBody>
          <a:bodyPr/>
          <a:lstStyle>
            <a:lvl1pPr algn="l">
              <a:lnSpc>
                <a:spcPts val="8400"/>
              </a:lnSpc>
              <a:spcBef>
                <a:spcPts val="0"/>
              </a:spcBef>
              <a:defRPr sz="8000" b="1" baseline="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BIG WORD BIG PHRASE</a:t>
            </a:r>
            <a:br>
              <a:rPr lang="en-US" dirty="0"/>
            </a:br>
            <a:r>
              <a:rPr lang="en-US" dirty="0"/>
              <a:t>SLIDE</a:t>
            </a:r>
          </a:p>
        </p:txBody>
      </p:sp>
    </p:spTree>
    <p:extLst>
      <p:ext uri="{BB962C8B-B14F-4D97-AF65-F5344CB8AC3E}">
        <p14:creationId xmlns:p14="http://schemas.microsoft.com/office/powerpoint/2010/main" val="1106801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hrase-Word Slide RED">
    <p:spTree>
      <p:nvGrpSpPr>
        <p:cNvPr id="1" name=""/>
        <p:cNvGrpSpPr/>
        <p:nvPr/>
      </p:nvGrpSpPr>
      <p:grpSpPr>
        <a:xfrm>
          <a:off x="0" y="0"/>
          <a:ext cx="0" cy="0"/>
          <a:chOff x="0" y="0"/>
          <a:chExt cx="0" cy="0"/>
        </a:xfrm>
      </p:grpSpPr>
      <p:sp>
        <p:nvSpPr>
          <p:cNvPr id="4" name="Rectangle 3"/>
          <p:cNvSpPr/>
          <p:nvPr userDrawn="1"/>
        </p:nvSpPr>
        <p:spPr>
          <a:xfrm>
            <a:off x="0" y="910167"/>
            <a:ext cx="9144000" cy="5947833"/>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a:spLocks noGrp="1"/>
          </p:cNvSpPr>
          <p:nvPr>
            <p:ph idx="16" hasCustomPrompt="1"/>
          </p:nvPr>
        </p:nvSpPr>
        <p:spPr>
          <a:xfrm>
            <a:off x="651757" y="1734522"/>
            <a:ext cx="7194020" cy="4417350"/>
          </a:xfrm>
          <a:prstGeom prst="rect">
            <a:avLst/>
          </a:prstGeom>
          <a:ln>
            <a:noFill/>
          </a:ln>
          <a:effectLst/>
        </p:spPr>
        <p:txBody>
          <a:bodyPr/>
          <a:lstStyle>
            <a:lvl1pPr algn="l">
              <a:lnSpc>
                <a:spcPts val="8400"/>
              </a:lnSpc>
              <a:spcBef>
                <a:spcPts val="0"/>
              </a:spcBef>
              <a:defRPr sz="8000" b="1"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BIG WORD</a:t>
            </a:r>
          </a:p>
          <a:p>
            <a:pPr lvl="0"/>
            <a:r>
              <a:rPr lang="en-US" dirty="0"/>
              <a:t>BIG PHRASE</a:t>
            </a:r>
            <a:br>
              <a:rPr lang="en-US" dirty="0"/>
            </a:br>
            <a:r>
              <a:rPr lang="en-US" dirty="0"/>
              <a:t>SLIDE</a:t>
            </a:r>
          </a:p>
        </p:txBody>
      </p:sp>
    </p:spTree>
    <p:extLst>
      <p:ext uri="{BB962C8B-B14F-4D97-AF65-F5344CB8AC3E}">
        <p14:creationId xmlns:p14="http://schemas.microsoft.com/office/powerpoint/2010/main" val="1471957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3" name="Content Placeholder 2"/>
          <p:cNvSpPr>
            <a:spLocks noGrp="1"/>
          </p:cNvSpPr>
          <p:nvPr>
            <p:ph idx="17" hasCustomPrompt="1"/>
          </p:nvPr>
        </p:nvSpPr>
        <p:spPr>
          <a:xfrm>
            <a:off x="4881010" y="5372665"/>
            <a:ext cx="3392206" cy="1094025"/>
          </a:xfrm>
          <a:prstGeom prst="rect">
            <a:avLst/>
          </a:prstGeom>
          <a:ln>
            <a:solidFill>
              <a:schemeClr val="bg1"/>
            </a:solidFill>
          </a:ln>
        </p:spPr>
        <p:txBody>
          <a:bodyPr/>
          <a:lstStyle>
            <a:lvl1pPr algn="r">
              <a:lnSpc>
                <a:spcPct val="110000"/>
              </a:lnSpc>
              <a:spcBef>
                <a:spcPts val="0"/>
              </a:spcBef>
              <a:defRPr sz="2400" baseline="-2500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algn="r">
              <a:lnSpc>
                <a:spcPct val="110000"/>
              </a:lnSpc>
            </a:pPr>
            <a:r>
              <a:rPr lang="en-US" sz="2400" dirty="0">
                <a:solidFill>
                  <a:schemeClr val="tx1">
                    <a:lumMod val="75000"/>
                    <a:lumOff val="25000"/>
                  </a:schemeClr>
                </a:solidFill>
                <a:cs typeface="Arial"/>
              </a:rPr>
              <a:t>– </a:t>
            </a:r>
            <a:r>
              <a:rPr lang="en-US" sz="2400" dirty="0" err="1">
                <a:solidFill>
                  <a:schemeClr val="tx1">
                    <a:lumMod val="75000"/>
                    <a:lumOff val="25000"/>
                  </a:schemeClr>
                </a:solidFill>
                <a:cs typeface="Arial"/>
              </a:rPr>
              <a:t>Firstandlast</a:t>
            </a:r>
            <a:r>
              <a:rPr lang="en-US" sz="2400" dirty="0">
                <a:solidFill>
                  <a:schemeClr val="tx1">
                    <a:lumMod val="75000"/>
                    <a:lumOff val="25000"/>
                  </a:schemeClr>
                </a:solidFill>
                <a:cs typeface="Arial"/>
              </a:rPr>
              <a:t> Name</a:t>
            </a:r>
          </a:p>
          <a:p>
            <a:pPr algn="r">
              <a:lnSpc>
                <a:spcPct val="110000"/>
              </a:lnSpc>
            </a:pPr>
            <a:r>
              <a:rPr lang="en-US" sz="1800" dirty="0">
                <a:solidFill>
                  <a:schemeClr val="tx1">
                    <a:lumMod val="60000"/>
                    <a:lumOff val="40000"/>
                  </a:schemeClr>
                </a:solidFill>
                <a:cs typeface="Arial"/>
              </a:rPr>
              <a:t>   Optional title line</a:t>
            </a:r>
            <a:endParaRPr lang="en-US" dirty="0"/>
          </a:p>
        </p:txBody>
      </p:sp>
      <p:sp>
        <p:nvSpPr>
          <p:cNvPr id="14" name="Text Placeholder 13"/>
          <p:cNvSpPr>
            <a:spLocks noGrp="1"/>
          </p:cNvSpPr>
          <p:nvPr>
            <p:ph type="body" sz="quarter" idx="18" hasCustomPrompt="1"/>
          </p:nvPr>
        </p:nvSpPr>
        <p:spPr>
          <a:xfrm>
            <a:off x="944698" y="1734523"/>
            <a:ext cx="7200384" cy="3789978"/>
          </a:xfrm>
          <a:prstGeom prst="rect">
            <a:avLst/>
          </a:prstGeom>
          <a:ln>
            <a:solidFill>
              <a:srgbClr val="FFFFFF"/>
            </a:solidFill>
          </a:ln>
        </p:spPr>
        <p:txBody>
          <a:bodyPr vert="horz"/>
          <a:lstStyle>
            <a:lvl1pPr algn="ctr">
              <a:defRPr lang="en-US" sz="6500" b="0" smtClean="0">
                <a:solidFill>
                  <a:srgbClr val="BB0000"/>
                </a:solidFill>
                <a:latin typeface="+mj-lt"/>
                <a:cs typeface="Arial"/>
              </a:defRPr>
            </a:lvl1pPr>
          </a:lstStyle>
          <a:p>
            <a:pPr lvl="0"/>
            <a:r>
              <a:rPr lang="en-US" dirty="0"/>
              <a:t>“Notable quote goes here. Yes, right here.”</a:t>
            </a:r>
          </a:p>
        </p:txBody>
      </p:sp>
    </p:spTree>
    <p:extLst>
      <p:ext uri="{BB962C8B-B14F-4D97-AF65-F5344CB8AC3E}">
        <p14:creationId xmlns:p14="http://schemas.microsoft.com/office/powerpoint/2010/main" val="162792242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854365"/>
            <a:ext cx="9144000" cy="468745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0" y="508001"/>
            <a:ext cx="9144000" cy="284788"/>
          </a:xfrm>
          <a:prstGeom prst="rect">
            <a:avLst/>
          </a:prstGeom>
          <a:solidFill>
            <a:srgbClr val="B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ubtitle 2"/>
          <p:cNvSpPr txBox="1">
            <a:spLocks/>
          </p:cNvSpPr>
          <p:nvPr userDrawn="1"/>
        </p:nvSpPr>
        <p:spPr>
          <a:xfrm>
            <a:off x="0" y="507522"/>
            <a:ext cx="9144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300" dirty="0"/>
              <a:t>OHIO STATE UNIVERSITY EXTENSION</a:t>
            </a:r>
          </a:p>
        </p:txBody>
      </p:sp>
    </p:spTree>
    <p:extLst>
      <p:ext uri="{BB962C8B-B14F-4D97-AF65-F5344CB8AC3E}">
        <p14:creationId xmlns:p14="http://schemas.microsoft.com/office/powerpoint/2010/main" val="1848112563"/>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0" y="508001"/>
            <a:ext cx="9144000" cy="284788"/>
          </a:xfrm>
          <a:prstGeom prst="rect">
            <a:avLst/>
          </a:prstGeom>
          <a:solidFill>
            <a:srgbClr val="BB0000"/>
          </a:solidFill>
          <a:ln>
            <a:noFill/>
          </a:ln>
          <a:effectLst>
            <a:outerShdw blurRad="63500" dist="12700" dir="5400000" algn="t"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ubtitle 2"/>
          <p:cNvSpPr txBox="1">
            <a:spLocks/>
          </p:cNvSpPr>
          <p:nvPr userDrawn="1"/>
        </p:nvSpPr>
        <p:spPr>
          <a:xfrm>
            <a:off x="0" y="507522"/>
            <a:ext cx="9144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300" dirty="0"/>
              <a:t>OHIO STATE UNIVERSITY EXTENSION</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8668" y="5982670"/>
            <a:ext cx="3071088" cy="618703"/>
          </a:xfrm>
          <a:prstGeom prst="rect">
            <a:avLst/>
          </a:prstGeom>
        </p:spPr>
      </p:pic>
    </p:spTree>
    <p:extLst>
      <p:ext uri="{BB962C8B-B14F-4D97-AF65-F5344CB8AC3E}">
        <p14:creationId xmlns:p14="http://schemas.microsoft.com/office/powerpoint/2010/main" val="2109139671"/>
      </p:ext>
    </p:extLst>
  </p:cSld>
  <p:clrMap bg1="lt1" tx1="dk1" bg2="lt2" tx2="dk2" accent1="accent1" accent2="accent2" accent3="accent3" accent4="accent4" accent5="accent5" accent6="accent6" hlink="hlink" folHlink="folHlink"/>
  <p:sldLayoutIdLst>
    <p:sldLayoutId id="21474837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B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0" y="508001"/>
            <a:ext cx="9144000" cy="284788"/>
          </a:xfrm>
          <a:prstGeom prst="rect">
            <a:avLst/>
          </a:prstGeom>
          <a:solidFill>
            <a:schemeClr val="bg1"/>
          </a:solidFill>
          <a:ln>
            <a:noFill/>
          </a:ln>
          <a:effectLst>
            <a:outerShdw blurRad="63500" dist="12700" dir="5400000" algn="t"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ubtitle 2"/>
          <p:cNvSpPr txBox="1">
            <a:spLocks/>
          </p:cNvSpPr>
          <p:nvPr userDrawn="1"/>
        </p:nvSpPr>
        <p:spPr>
          <a:xfrm>
            <a:off x="0" y="507522"/>
            <a:ext cx="9144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300" dirty="0">
                <a:solidFill>
                  <a:srgbClr val="BB0000"/>
                </a:solidFill>
              </a:rPr>
              <a:t>OHIO STATE UNIVERSITY EXTENSION</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8668" y="5982670"/>
            <a:ext cx="3071088" cy="618703"/>
          </a:xfrm>
          <a:prstGeom prst="rect">
            <a:avLst/>
          </a:prstGeom>
        </p:spPr>
      </p:pic>
    </p:spTree>
    <p:extLst>
      <p:ext uri="{BB962C8B-B14F-4D97-AF65-F5344CB8AC3E}">
        <p14:creationId xmlns:p14="http://schemas.microsoft.com/office/powerpoint/2010/main" val="398623938"/>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0" y="508001"/>
            <a:ext cx="9144000" cy="284788"/>
          </a:xfrm>
          <a:prstGeom prst="rect">
            <a:avLst/>
          </a:prstGeom>
          <a:solidFill>
            <a:srgbClr val="BB0000"/>
          </a:solidFill>
          <a:ln>
            <a:noFill/>
          </a:ln>
          <a:effectLst>
            <a:outerShdw blurRad="63500" dist="12700" dir="5400000" algn="t"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ubtitle 2"/>
          <p:cNvSpPr txBox="1">
            <a:spLocks/>
          </p:cNvSpPr>
          <p:nvPr userDrawn="1"/>
        </p:nvSpPr>
        <p:spPr>
          <a:xfrm>
            <a:off x="0" y="507522"/>
            <a:ext cx="9144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300" dirty="0"/>
              <a:t>OHIO STATE UNIVERSITY EXTENSION</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8668" y="5982670"/>
            <a:ext cx="3071088" cy="618703"/>
          </a:xfrm>
          <a:prstGeom prst="rect">
            <a:avLst/>
          </a:prstGeom>
        </p:spPr>
      </p:pic>
    </p:spTree>
    <p:extLst>
      <p:ext uri="{BB962C8B-B14F-4D97-AF65-F5344CB8AC3E}">
        <p14:creationId xmlns:p14="http://schemas.microsoft.com/office/powerpoint/2010/main" val="3775199131"/>
      </p:ext>
    </p:extLst>
  </p:cSld>
  <p:clrMap bg1="lt1" tx1="dk1" bg2="lt2" tx2="dk2" accent1="accent1" accent2="accent2" accent3="accent3" accent4="accent4" accent5="accent5" accent6="accent6" hlink="hlink" folHlink="folHlink"/>
  <p:sldLayoutIdLst>
    <p:sldLayoutId id="21474837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508001"/>
            <a:ext cx="9144000" cy="284788"/>
          </a:xfrm>
          <a:prstGeom prst="rect">
            <a:avLst/>
          </a:prstGeom>
          <a:solidFill>
            <a:srgbClr val="BB0000"/>
          </a:solidFill>
          <a:ln>
            <a:noFill/>
          </a:ln>
          <a:effectLst>
            <a:outerShdw blurRad="63500" dist="12700" dir="5400000" algn="t"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ubtitle 2"/>
          <p:cNvSpPr txBox="1">
            <a:spLocks/>
          </p:cNvSpPr>
          <p:nvPr userDrawn="1"/>
        </p:nvSpPr>
        <p:spPr>
          <a:xfrm>
            <a:off x="0" y="507522"/>
            <a:ext cx="9144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300" dirty="0"/>
              <a:t>OHIO STATE UNIVERSITY EXTENSION</a:t>
            </a:r>
          </a:p>
        </p:txBody>
      </p:sp>
    </p:spTree>
    <p:extLst>
      <p:ext uri="{BB962C8B-B14F-4D97-AF65-F5344CB8AC3E}">
        <p14:creationId xmlns:p14="http://schemas.microsoft.com/office/powerpoint/2010/main" val="92749170"/>
      </p:ext>
    </p:extLst>
  </p:cSld>
  <p:clrMap bg1="lt1" tx1="dk1" bg2="lt2" tx2="dk2" accent1="accent1" accent2="accent2" accent3="accent3" accent4="accent4" accent5="accent5" accent6="accent6" hlink="hlink" folHlink="folHlink"/>
  <p:sldLayoutIdLst>
    <p:sldLayoutId id="21474837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8518368" y="6351239"/>
            <a:ext cx="435436" cy="338554"/>
          </a:xfrm>
          <a:prstGeom prst="rect">
            <a:avLst/>
          </a:prstGeom>
        </p:spPr>
        <p:txBody>
          <a:bodyPr wrap="none">
            <a:spAutoFit/>
          </a:bodyPr>
          <a:lstStyle/>
          <a:p>
            <a:fld id="{B5C881AA-F0C4-B947-803C-EA0A96934EAC}" type="slidenum">
              <a:rPr lang="en-US" sz="1600" smtClean="0"/>
              <a:pPr/>
              <a:t>‹#›</a:t>
            </a:fld>
            <a:endParaRPr lang="en-US" sz="1600" dirty="0"/>
          </a:p>
        </p:txBody>
      </p:sp>
      <p:sp>
        <p:nvSpPr>
          <p:cNvPr id="10" name="Content Placeholder 1"/>
          <p:cNvSpPr>
            <a:spLocks noGrp="1"/>
          </p:cNvSpPr>
          <p:nvPr/>
        </p:nvSpPr>
        <p:spPr>
          <a:xfrm>
            <a:off x="729051" y="1291100"/>
            <a:ext cx="8229600" cy="4525963"/>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kern="1200" dirty="0"/>
          </a:p>
        </p:txBody>
      </p:sp>
      <p:sp>
        <p:nvSpPr>
          <p:cNvPr id="11" name="Rectangle 10"/>
          <p:cNvSpPr/>
          <p:nvPr userDrawn="1"/>
        </p:nvSpPr>
        <p:spPr>
          <a:xfrm>
            <a:off x="0" y="508001"/>
            <a:ext cx="9144000" cy="284788"/>
          </a:xfrm>
          <a:prstGeom prst="rect">
            <a:avLst/>
          </a:prstGeom>
          <a:solidFill>
            <a:srgbClr val="BB0000"/>
          </a:solidFill>
          <a:ln>
            <a:noFill/>
          </a:ln>
          <a:effectLst>
            <a:outerShdw blurRad="63500" dist="12700" dir="5400000" algn="t"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btitle 2"/>
          <p:cNvSpPr txBox="1">
            <a:spLocks/>
          </p:cNvSpPr>
          <p:nvPr userDrawn="1"/>
        </p:nvSpPr>
        <p:spPr>
          <a:xfrm>
            <a:off x="0" y="507522"/>
            <a:ext cx="9144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300" dirty="0"/>
              <a:t>OHIO STATE UNIVERSITY EXTENSION</a:t>
            </a:r>
          </a:p>
        </p:txBody>
      </p:sp>
    </p:spTree>
    <p:extLst>
      <p:ext uri="{BB962C8B-B14F-4D97-AF65-F5344CB8AC3E}">
        <p14:creationId xmlns:p14="http://schemas.microsoft.com/office/powerpoint/2010/main" val="4027036291"/>
      </p:ext>
    </p:extLst>
  </p:cSld>
  <p:clrMap bg1="lt1" tx1="dk1" bg2="lt2" tx2="dk2" accent1="accent1" accent2="accent2" accent3="accent3" accent4="accent4" accent5="accent5" accent6="accent6" hlink="hlink" folHlink="folHlink"/>
  <p:sldLayoutIdLst>
    <p:sldLayoutId id="2147483752" r:id="rId1"/>
    <p:sldLayoutId id="2147483754" r:id="rId2"/>
    <p:sldLayoutId id="2147483769" r:id="rId3"/>
    <p:sldLayoutId id="2147483767" r:id="rId4"/>
    <p:sldLayoutId id="2147483758" r:id="rId5"/>
    <p:sldLayoutId id="2147483768" r:id="rId6"/>
    <p:sldLayoutId id="2147483763"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0" indent="-228600" algn="l" defTabSz="457200" rtl="0" eaLnBrk="1" latinLnBrk="0" hangingPunct="1">
        <a:spcBef>
          <a:spcPts val="500"/>
        </a:spcBef>
        <a:buFont typeface="Arial"/>
        <a:buChar char="•"/>
        <a:defRPr sz="2400" kern="1200">
          <a:solidFill>
            <a:schemeClr val="tx1"/>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1.xml"/><Relationship Id="rId6" Type="http://schemas.openxmlformats.org/officeDocument/2006/relationships/image" Target="../media/image26.tiff"/><Relationship Id="rId5" Type="http://schemas.openxmlformats.org/officeDocument/2006/relationships/image" Target="../media/image2.png"/><Relationship Id="rId4" Type="http://schemas.openxmlformats.org/officeDocument/2006/relationships/image" Target="../media/image2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1382227" y="1816201"/>
            <a:ext cx="6400800" cy="823382"/>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 </a:t>
            </a:r>
          </a:p>
        </p:txBody>
      </p:sp>
      <p:sp>
        <p:nvSpPr>
          <p:cNvPr id="3" name="Subtitle 2"/>
          <p:cNvSpPr txBox="1">
            <a:spLocks/>
          </p:cNvSpPr>
          <p:nvPr/>
        </p:nvSpPr>
        <p:spPr>
          <a:xfrm>
            <a:off x="1382227" y="2639583"/>
            <a:ext cx="6400800" cy="823382"/>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800" dirty="0"/>
          </a:p>
        </p:txBody>
      </p:sp>
      <p:pic>
        <p:nvPicPr>
          <p:cNvPr id="4" name="Picture 3" descr="OSU-FAES-Horiz-RGBHE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7" y="5982670"/>
            <a:ext cx="3071091" cy="618703"/>
          </a:xfrm>
          <a:prstGeom prst="rect">
            <a:avLst/>
          </a:prstGeom>
        </p:spPr>
      </p:pic>
      <p:sp>
        <p:nvSpPr>
          <p:cNvPr id="7" name="TextBox 6"/>
          <p:cNvSpPr txBox="1"/>
          <p:nvPr/>
        </p:nvSpPr>
        <p:spPr>
          <a:xfrm>
            <a:off x="554637" y="4297329"/>
            <a:ext cx="8055980" cy="923330"/>
          </a:xfrm>
          <a:prstGeom prst="rect">
            <a:avLst/>
          </a:prstGeom>
          <a:noFill/>
        </p:spPr>
        <p:txBody>
          <a:bodyPr wrap="square" rtlCol="0">
            <a:spAutoFit/>
          </a:bodyPr>
          <a:lstStyle/>
          <a:p>
            <a:pPr algn="ctr"/>
            <a:endParaRPr lang="en-US" dirty="0">
              <a:solidFill>
                <a:srgbClr val="00B0F0"/>
              </a:solidFill>
            </a:endParaRPr>
          </a:p>
          <a:p>
            <a:pPr algn="ctr"/>
            <a:r>
              <a:rPr lang="en-US" dirty="0">
                <a:solidFill>
                  <a:schemeClr val="bg1"/>
                </a:solidFill>
              </a:rPr>
              <a:t>Mark Light: The Ohio State University</a:t>
            </a:r>
          </a:p>
          <a:p>
            <a:pPr algn="ctr"/>
            <a:r>
              <a:rPr lang="en-US" dirty="0">
                <a:solidFill>
                  <a:srgbClr val="00B0F0"/>
                </a:solidFill>
              </a:rPr>
              <a:t>light.42@osu.edu</a:t>
            </a:r>
          </a:p>
        </p:txBody>
      </p:sp>
      <p:sp>
        <p:nvSpPr>
          <p:cNvPr id="6" name="Rectangle 5"/>
          <p:cNvSpPr/>
          <p:nvPr/>
        </p:nvSpPr>
        <p:spPr>
          <a:xfrm>
            <a:off x="2296627" y="1039528"/>
            <a:ext cx="4572000" cy="1384995"/>
          </a:xfrm>
          <a:prstGeom prst="rect">
            <a:avLst/>
          </a:prstGeom>
        </p:spPr>
        <p:txBody>
          <a:bodyPr>
            <a:spAutoFit/>
          </a:bodyPr>
          <a:lstStyle/>
          <a:p>
            <a:pPr algn="ctr"/>
            <a:r>
              <a:rPr lang="en-US" sz="2800" dirty="0">
                <a:solidFill>
                  <a:schemeClr val="bg1"/>
                </a:solidFill>
              </a:rPr>
              <a:t>Using Virtual Reality to Expand Opportunities for Rural Students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8154" y="2455519"/>
            <a:ext cx="2788946" cy="157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64711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457" y="5753430"/>
            <a:ext cx="8692738" cy="646331"/>
          </a:xfrm>
          <a:prstGeom prst="rect">
            <a:avLst/>
          </a:prstGeom>
          <a:noFill/>
        </p:spPr>
        <p:txBody>
          <a:bodyPr wrap="square" rtlCol="0">
            <a:spAutoFit/>
          </a:bodyPr>
          <a:lstStyle/>
          <a:p>
            <a:r>
              <a:rPr lang="en-US" dirty="0"/>
              <a:t>YouTube is one of the best online resources to get your hands on 360-degree videos for free. Like other Google apps, YouTube VR is available for free too.</a:t>
            </a:r>
          </a:p>
        </p:txBody>
      </p:sp>
      <p:sp>
        <p:nvSpPr>
          <p:cNvPr id="5" name="TextBox 4">
            <a:extLst>
              <a:ext uri="{FF2B5EF4-FFF2-40B4-BE49-F238E27FC236}">
                <a16:creationId xmlns:a16="http://schemas.microsoft.com/office/drawing/2014/main" id="{92DC6310-51B6-B54E-980E-76324DCFC096}"/>
              </a:ext>
            </a:extLst>
          </p:cNvPr>
          <p:cNvSpPr txBox="1"/>
          <p:nvPr/>
        </p:nvSpPr>
        <p:spPr>
          <a:xfrm>
            <a:off x="1003300" y="2616200"/>
            <a:ext cx="1866900" cy="923330"/>
          </a:xfrm>
          <a:prstGeom prst="rect">
            <a:avLst/>
          </a:prstGeom>
          <a:noFill/>
        </p:spPr>
        <p:txBody>
          <a:bodyPr wrap="square" rtlCol="0">
            <a:spAutoFit/>
          </a:bodyPr>
          <a:lstStyle/>
          <a:p>
            <a:r>
              <a:rPr lang="en-US" dirty="0">
                <a:solidFill>
                  <a:schemeClr val="bg1"/>
                </a:solidFill>
              </a:rPr>
              <a:t>YouTube VR</a:t>
            </a:r>
          </a:p>
          <a:p>
            <a:endParaRPr lang="en-US" dirty="0">
              <a:solidFill>
                <a:schemeClr val="bg1"/>
              </a:solidFill>
            </a:endParaRPr>
          </a:p>
          <a:p>
            <a:r>
              <a:rPr lang="en-US" dirty="0">
                <a:solidFill>
                  <a:schemeClr val="bg1"/>
                </a:solidFill>
              </a:rPr>
              <a:t>Go Pro VR</a:t>
            </a:r>
          </a:p>
        </p:txBody>
      </p:sp>
      <p:pic>
        <p:nvPicPr>
          <p:cNvPr id="7" name="Picture 6">
            <a:extLst>
              <a:ext uri="{FF2B5EF4-FFF2-40B4-BE49-F238E27FC236}">
                <a16:creationId xmlns:a16="http://schemas.microsoft.com/office/drawing/2014/main" id="{9D47FEBC-6A1C-3446-8D84-F9050B019811}"/>
              </a:ext>
            </a:extLst>
          </p:cNvPr>
          <p:cNvPicPr>
            <a:picLocks noChangeAspect="1"/>
          </p:cNvPicPr>
          <p:nvPr/>
        </p:nvPicPr>
        <p:blipFill>
          <a:blip r:embed="rId3"/>
          <a:stretch>
            <a:fillRect/>
          </a:stretch>
        </p:blipFill>
        <p:spPr>
          <a:xfrm>
            <a:off x="3384550" y="1620282"/>
            <a:ext cx="4762500" cy="2730500"/>
          </a:xfrm>
          <a:prstGeom prst="rect">
            <a:avLst/>
          </a:prstGeom>
        </p:spPr>
      </p:pic>
    </p:spTree>
    <p:extLst>
      <p:ext uri="{BB962C8B-B14F-4D97-AF65-F5344CB8AC3E}">
        <p14:creationId xmlns:p14="http://schemas.microsoft.com/office/powerpoint/2010/main" val="415187247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63BC5-548B-C94F-8FF4-51775C9A1DAE}"/>
              </a:ext>
            </a:extLst>
          </p:cNvPr>
          <p:cNvPicPr>
            <a:picLocks noChangeAspect="1"/>
          </p:cNvPicPr>
          <p:nvPr/>
        </p:nvPicPr>
        <p:blipFill>
          <a:blip r:embed="rId2"/>
          <a:stretch>
            <a:fillRect/>
          </a:stretch>
        </p:blipFill>
        <p:spPr>
          <a:xfrm>
            <a:off x="781050" y="2101850"/>
            <a:ext cx="1841500" cy="1104900"/>
          </a:xfrm>
          <a:prstGeom prst="rect">
            <a:avLst/>
          </a:prstGeom>
        </p:spPr>
      </p:pic>
      <p:sp>
        <p:nvSpPr>
          <p:cNvPr id="4" name="TextBox 3">
            <a:extLst>
              <a:ext uri="{FF2B5EF4-FFF2-40B4-BE49-F238E27FC236}">
                <a16:creationId xmlns:a16="http://schemas.microsoft.com/office/drawing/2014/main" id="{E9CF8C58-E2E1-DD40-B5A1-F79BA1FF308E}"/>
              </a:ext>
            </a:extLst>
          </p:cNvPr>
          <p:cNvSpPr txBox="1"/>
          <p:nvPr/>
        </p:nvSpPr>
        <p:spPr>
          <a:xfrm>
            <a:off x="3505200" y="1028700"/>
            <a:ext cx="2108200" cy="369332"/>
          </a:xfrm>
          <a:prstGeom prst="rect">
            <a:avLst/>
          </a:prstGeom>
          <a:noFill/>
        </p:spPr>
        <p:txBody>
          <a:bodyPr wrap="square" rtlCol="0">
            <a:spAutoFit/>
          </a:bodyPr>
          <a:lstStyle/>
          <a:p>
            <a:r>
              <a:rPr lang="en-US" dirty="0">
                <a:solidFill>
                  <a:schemeClr val="bg1"/>
                </a:solidFill>
              </a:rPr>
              <a:t>Agriculture</a:t>
            </a:r>
            <a:r>
              <a:rPr lang="en-US" dirty="0"/>
              <a:t> </a:t>
            </a:r>
          </a:p>
        </p:txBody>
      </p:sp>
      <p:pic>
        <p:nvPicPr>
          <p:cNvPr id="8" name="Picture 7">
            <a:extLst>
              <a:ext uri="{FF2B5EF4-FFF2-40B4-BE49-F238E27FC236}">
                <a16:creationId xmlns:a16="http://schemas.microsoft.com/office/drawing/2014/main" id="{6D242BB6-BB91-9140-9556-7328C5B4F2C1}"/>
              </a:ext>
            </a:extLst>
          </p:cNvPr>
          <p:cNvPicPr>
            <a:picLocks noChangeAspect="1"/>
          </p:cNvPicPr>
          <p:nvPr/>
        </p:nvPicPr>
        <p:blipFill>
          <a:blip r:embed="rId3"/>
          <a:stretch>
            <a:fillRect/>
          </a:stretch>
        </p:blipFill>
        <p:spPr>
          <a:xfrm>
            <a:off x="5613400" y="1994932"/>
            <a:ext cx="1866900" cy="990600"/>
          </a:xfrm>
          <a:prstGeom prst="rect">
            <a:avLst/>
          </a:prstGeom>
        </p:spPr>
      </p:pic>
      <p:pic>
        <p:nvPicPr>
          <p:cNvPr id="10" name="Picture 9">
            <a:extLst>
              <a:ext uri="{FF2B5EF4-FFF2-40B4-BE49-F238E27FC236}">
                <a16:creationId xmlns:a16="http://schemas.microsoft.com/office/drawing/2014/main" id="{D2787F8F-EE29-554D-BAE4-40C0456FBD85}"/>
              </a:ext>
            </a:extLst>
          </p:cNvPr>
          <p:cNvPicPr>
            <a:picLocks noChangeAspect="1"/>
          </p:cNvPicPr>
          <p:nvPr/>
        </p:nvPicPr>
        <p:blipFill>
          <a:blip r:embed="rId4"/>
          <a:stretch>
            <a:fillRect/>
          </a:stretch>
        </p:blipFill>
        <p:spPr>
          <a:xfrm>
            <a:off x="2406650" y="3582948"/>
            <a:ext cx="1422400" cy="1422400"/>
          </a:xfrm>
          <a:prstGeom prst="rect">
            <a:avLst/>
          </a:prstGeom>
        </p:spPr>
      </p:pic>
      <p:pic>
        <p:nvPicPr>
          <p:cNvPr id="12" name="Picture 11">
            <a:extLst>
              <a:ext uri="{FF2B5EF4-FFF2-40B4-BE49-F238E27FC236}">
                <a16:creationId xmlns:a16="http://schemas.microsoft.com/office/drawing/2014/main" id="{6F9ED960-D533-8E40-97A7-5A1EE2108A5E}"/>
              </a:ext>
            </a:extLst>
          </p:cNvPr>
          <p:cNvPicPr>
            <a:picLocks noChangeAspect="1"/>
          </p:cNvPicPr>
          <p:nvPr/>
        </p:nvPicPr>
        <p:blipFill>
          <a:blip r:embed="rId5"/>
          <a:stretch>
            <a:fillRect/>
          </a:stretch>
        </p:blipFill>
        <p:spPr>
          <a:xfrm>
            <a:off x="7270750" y="1270516"/>
            <a:ext cx="1079500" cy="1079500"/>
          </a:xfrm>
          <a:prstGeom prst="rect">
            <a:avLst/>
          </a:prstGeom>
        </p:spPr>
      </p:pic>
      <p:pic>
        <p:nvPicPr>
          <p:cNvPr id="14" name="Picture 13">
            <a:extLst>
              <a:ext uri="{FF2B5EF4-FFF2-40B4-BE49-F238E27FC236}">
                <a16:creationId xmlns:a16="http://schemas.microsoft.com/office/drawing/2014/main" id="{0BF807FC-6231-2F4C-956A-29DC7FC4198C}"/>
              </a:ext>
            </a:extLst>
          </p:cNvPr>
          <p:cNvPicPr>
            <a:picLocks noChangeAspect="1"/>
          </p:cNvPicPr>
          <p:nvPr/>
        </p:nvPicPr>
        <p:blipFill>
          <a:blip r:embed="rId6"/>
          <a:stretch>
            <a:fillRect/>
          </a:stretch>
        </p:blipFill>
        <p:spPr>
          <a:xfrm>
            <a:off x="6305550" y="2946916"/>
            <a:ext cx="2349500" cy="863600"/>
          </a:xfrm>
          <a:prstGeom prst="rect">
            <a:avLst/>
          </a:prstGeom>
        </p:spPr>
      </p:pic>
      <p:pic>
        <p:nvPicPr>
          <p:cNvPr id="18" name="Picture 17">
            <a:extLst>
              <a:ext uri="{FF2B5EF4-FFF2-40B4-BE49-F238E27FC236}">
                <a16:creationId xmlns:a16="http://schemas.microsoft.com/office/drawing/2014/main" id="{74E369A3-31DD-9148-8F1F-2F189A714557}"/>
              </a:ext>
            </a:extLst>
          </p:cNvPr>
          <p:cNvPicPr>
            <a:picLocks noChangeAspect="1"/>
          </p:cNvPicPr>
          <p:nvPr/>
        </p:nvPicPr>
        <p:blipFill>
          <a:blip r:embed="rId7"/>
          <a:stretch>
            <a:fillRect/>
          </a:stretch>
        </p:blipFill>
        <p:spPr>
          <a:xfrm>
            <a:off x="806450" y="4179848"/>
            <a:ext cx="1892300" cy="1066800"/>
          </a:xfrm>
          <a:prstGeom prst="rect">
            <a:avLst/>
          </a:prstGeom>
        </p:spPr>
      </p:pic>
      <p:pic>
        <p:nvPicPr>
          <p:cNvPr id="20" name="Picture 19">
            <a:extLst>
              <a:ext uri="{FF2B5EF4-FFF2-40B4-BE49-F238E27FC236}">
                <a16:creationId xmlns:a16="http://schemas.microsoft.com/office/drawing/2014/main" id="{F0DFEBC4-A023-C64F-AB7D-291370DD9008}"/>
              </a:ext>
            </a:extLst>
          </p:cNvPr>
          <p:cNvPicPr>
            <a:picLocks noChangeAspect="1"/>
          </p:cNvPicPr>
          <p:nvPr/>
        </p:nvPicPr>
        <p:blipFill>
          <a:blip r:embed="rId8"/>
          <a:stretch>
            <a:fillRect/>
          </a:stretch>
        </p:blipFill>
        <p:spPr>
          <a:xfrm>
            <a:off x="1908175" y="1677432"/>
            <a:ext cx="2209800" cy="635000"/>
          </a:xfrm>
          <a:prstGeom prst="rect">
            <a:avLst/>
          </a:prstGeom>
        </p:spPr>
      </p:pic>
    </p:spTree>
    <p:extLst>
      <p:ext uri="{BB962C8B-B14F-4D97-AF65-F5344CB8AC3E}">
        <p14:creationId xmlns:p14="http://schemas.microsoft.com/office/powerpoint/2010/main" val="75405909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0ABA78-A0DA-0B40-AAD7-1B8F066A2AAB}"/>
              </a:ext>
            </a:extLst>
          </p:cNvPr>
          <p:cNvPicPr>
            <a:picLocks noChangeAspect="1"/>
          </p:cNvPicPr>
          <p:nvPr/>
        </p:nvPicPr>
        <p:blipFill>
          <a:blip r:embed="rId2"/>
          <a:stretch>
            <a:fillRect/>
          </a:stretch>
        </p:blipFill>
        <p:spPr>
          <a:xfrm>
            <a:off x="0" y="0"/>
            <a:ext cx="9144000" cy="1424883"/>
          </a:xfrm>
          <a:prstGeom prst="rect">
            <a:avLst/>
          </a:prstGeom>
        </p:spPr>
      </p:pic>
      <p:pic>
        <p:nvPicPr>
          <p:cNvPr id="7" name="Picture 6">
            <a:extLst>
              <a:ext uri="{FF2B5EF4-FFF2-40B4-BE49-F238E27FC236}">
                <a16:creationId xmlns:a16="http://schemas.microsoft.com/office/drawing/2014/main" id="{00C70E44-71A5-004A-8043-407933F94A43}"/>
              </a:ext>
            </a:extLst>
          </p:cNvPr>
          <p:cNvPicPr>
            <a:picLocks noChangeAspect="1"/>
          </p:cNvPicPr>
          <p:nvPr/>
        </p:nvPicPr>
        <p:blipFill>
          <a:blip r:embed="rId3"/>
          <a:stretch>
            <a:fillRect/>
          </a:stretch>
        </p:blipFill>
        <p:spPr>
          <a:xfrm>
            <a:off x="0" y="1424883"/>
            <a:ext cx="9144000" cy="1345475"/>
          </a:xfrm>
          <a:prstGeom prst="rect">
            <a:avLst/>
          </a:prstGeom>
        </p:spPr>
      </p:pic>
      <p:pic>
        <p:nvPicPr>
          <p:cNvPr id="9" name="Picture 8">
            <a:extLst>
              <a:ext uri="{FF2B5EF4-FFF2-40B4-BE49-F238E27FC236}">
                <a16:creationId xmlns:a16="http://schemas.microsoft.com/office/drawing/2014/main" id="{1F462AEF-D88F-0544-B13A-BD584C15561A}"/>
              </a:ext>
            </a:extLst>
          </p:cNvPr>
          <p:cNvPicPr>
            <a:picLocks noChangeAspect="1"/>
          </p:cNvPicPr>
          <p:nvPr/>
        </p:nvPicPr>
        <p:blipFill>
          <a:blip r:embed="rId4"/>
          <a:stretch>
            <a:fillRect/>
          </a:stretch>
        </p:blipFill>
        <p:spPr>
          <a:xfrm>
            <a:off x="0" y="4089804"/>
            <a:ext cx="9144000" cy="1447627"/>
          </a:xfrm>
          <a:prstGeom prst="rect">
            <a:avLst/>
          </a:prstGeom>
        </p:spPr>
      </p:pic>
      <p:pic>
        <p:nvPicPr>
          <p:cNvPr id="11" name="Picture 10">
            <a:extLst>
              <a:ext uri="{FF2B5EF4-FFF2-40B4-BE49-F238E27FC236}">
                <a16:creationId xmlns:a16="http://schemas.microsoft.com/office/drawing/2014/main" id="{E17FA17A-52F6-344A-ABAC-5E79887C16E7}"/>
              </a:ext>
            </a:extLst>
          </p:cNvPr>
          <p:cNvPicPr>
            <a:picLocks noChangeAspect="1"/>
          </p:cNvPicPr>
          <p:nvPr/>
        </p:nvPicPr>
        <p:blipFill>
          <a:blip r:embed="rId5"/>
          <a:stretch>
            <a:fillRect/>
          </a:stretch>
        </p:blipFill>
        <p:spPr>
          <a:xfrm>
            <a:off x="0" y="2770359"/>
            <a:ext cx="9144000" cy="1319444"/>
          </a:xfrm>
          <a:prstGeom prst="rect">
            <a:avLst/>
          </a:prstGeom>
        </p:spPr>
      </p:pic>
      <p:pic>
        <p:nvPicPr>
          <p:cNvPr id="13" name="Picture 12">
            <a:extLst>
              <a:ext uri="{FF2B5EF4-FFF2-40B4-BE49-F238E27FC236}">
                <a16:creationId xmlns:a16="http://schemas.microsoft.com/office/drawing/2014/main" id="{9C96FB9B-C9A0-F741-BE0A-43FF13FB7977}"/>
              </a:ext>
            </a:extLst>
          </p:cNvPr>
          <p:cNvPicPr>
            <a:picLocks noChangeAspect="1"/>
          </p:cNvPicPr>
          <p:nvPr/>
        </p:nvPicPr>
        <p:blipFill>
          <a:blip r:embed="rId6"/>
          <a:stretch>
            <a:fillRect/>
          </a:stretch>
        </p:blipFill>
        <p:spPr>
          <a:xfrm>
            <a:off x="0" y="5537432"/>
            <a:ext cx="9144000" cy="1320568"/>
          </a:xfrm>
          <a:prstGeom prst="rect">
            <a:avLst/>
          </a:prstGeom>
        </p:spPr>
      </p:pic>
    </p:spTree>
    <p:extLst>
      <p:ext uri="{BB962C8B-B14F-4D97-AF65-F5344CB8AC3E}">
        <p14:creationId xmlns:p14="http://schemas.microsoft.com/office/powerpoint/2010/main" val="61732307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991281-7C48-5C4D-8D44-CBC81D4E5F7D}"/>
              </a:ext>
            </a:extLst>
          </p:cNvPr>
          <p:cNvSpPr txBox="1"/>
          <p:nvPr/>
        </p:nvSpPr>
        <p:spPr>
          <a:xfrm>
            <a:off x="2971800" y="2247900"/>
            <a:ext cx="3263900" cy="1938992"/>
          </a:xfrm>
          <a:prstGeom prst="rect">
            <a:avLst/>
          </a:prstGeom>
          <a:noFill/>
        </p:spPr>
        <p:txBody>
          <a:bodyPr wrap="square" rtlCol="0">
            <a:spAutoFit/>
          </a:bodyPr>
          <a:lstStyle/>
          <a:p>
            <a:r>
              <a:rPr lang="en-US" sz="6000" dirty="0">
                <a:solidFill>
                  <a:schemeClr val="bg1"/>
                </a:solidFill>
              </a:rPr>
              <a:t>Time to Explore</a:t>
            </a:r>
          </a:p>
        </p:txBody>
      </p:sp>
      <p:pic>
        <p:nvPicPr>
          <p:cNvPr id="6" name="Picture 5">
            <a:extLst>
              <a:ext uri="{FF2B5EF4-FFF2-40B4-BE49-F238E27FC236}">
                <a16:creationId xmlns:a16="http://schemas.microsoft.com/office/drawing/2014/main" id="{CC1D2C40-070F-484E-B859-440D49B9F077}"/>
              </a:ext>
            </a:extLst>
          </p:cNvPr>
          <p:cNvPicPr>
            <a:picLocks noChangeAspect="1"/>
          </p:cNvPicPr>
          <p:nvPr/>
        </p:nvPicPr>
        <p:blipFill>
          <a:blip r:embed="rId2"/>
          <a:stretch>
            <a:fillRect/>
          </a:stretch>
        </p:blipFill>
        <p:spPr>
          <a:xfrm>
            <a:off x="128034" y="1047750"/>
            <a:ext cx="2691366" cy="1543050"/>
          </a:xfrm>
          <a:prstGeom prst="rect">
            <a:avLst/>
          </a:prstGeom>
        </p:spPr>
      </p:pic>
      <p:pic>
        <p:nvPicPr>
          <p:cNvPr id="7" name="Picture 6">
            <a:extLst>
              <a:ext uri="{FF2B5EF4-FFF2-40B4-BE49-F238E27FC236}">
                <a16:creationId xmlns:a16="http://schemas.microsoft.com/office/drawing/2014/main" id="{E3908AB5-4A17-A740-980E-BD56C235B6AC}"/>
              </a:ext>
            </a:extLst>
          </p:cNvPr>
          <p:cNvPicPr>
            <a:picLocks noChangeAspect="1"/>
          </p:cNvPicPr>
          <p:nvPr/>
        </p:nvPicPr>
        <p:blipFill>
          <a:blip r:embed="rId3"/>
          <a:stretch>
            <a:fillRect/>
          </a:stretch>
        </p:blipFill>
        <p:spPr>
          <a:xfrm>
            <a:off x="5942566" y="1047750"/>
            <a:ext cx="2970176" cy="1543050"/>
          </a:xfrm>
          <a:prstGeom prst="rect">
            <a:avLst/>
          </a:prstGeom>
        </p:spPr>
      </p:pic>
      <p:pic>
        <p:nvPicPr>
          <p:cNvPr id="8" name="Picture 7">
            <a:extLst>
              <a:ext uri="{FF2B5EF4-FFF2-40B4-BE49-F238E27FC236}">
                <a16:creationId xmlns:a16="http://schemas.microsoft.com/office/drawing/2014/main" id="{60CF76ED-74F9-CB45-98FF-6E09BBAD37B7}"/>
              </a:ext>
            </a:extLst>
          </p:cNvPr>
          <p:cNvPicPr>
            <a:picLocks noChangeAspect="1"/>
          </p:cNvPicPr>
          <p:nvPr/>
        </p:nvPicPr>
        <p:blipFill>
          <a:blip r:embed="rId4"/>
          <a:stretch>
            <a:fillRect/>
          </a:stretch>
        </p:blipFill>
        <p:spPr>
          <a:xfrm>
            <a:off x="142592" y="3856692"/>
            <a:ext cx="2676808" cy="1587500"/>
          </a:xfrm>
          <a:prstGeom prst="rect">
            <a:avLst/>
          </a:prstGeom>
        </p:spPr>
      </p:pic>
      <p:pic>
        <p:nvPicPr>
          <p:cNvPr id="9" name="Picture 8" descr="OSU-FAES-Horiz-RGBHEX.png">
            <a:extLst>
              <a:ext uri="{FF2B5EF4-FFF2-40B4-BE49-F238E27FC236}">
                <a16:creationId xmlns:a16="http://schemas.microsoft.com/office/drawing/2014/main" id="{18863048-1EB4-D34E-9912-A1DA3B88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667" y="5982670"/>
            <a:ext cx="3071091" cy="618703"/>
          </a:xfrm>
          <a:prstGeom prst="rect">
            <a:avLst/>
          </a:prstGeom>
        </p:spPr>
      </p:pic>
      <p:pic>
        <p:nvPicPr>
          <p:cNvPr id="10" name="Picture 9">
            <a:extLst>
              <a:ext uri="{FF2B5EF4-FFF2-40B4-BE49-F238E27FC236}">
                <a16:creationId xmlns:a16="http://schemas.microsoft.com/office/drawing/2014/main" id="{C3EEC27C-1EBE-7740-9129-1639BD9D03D0}"/>
              </a:ext>
            </a:extLst>
          </p:cNvPr>
          <p:cNvPicPr>
            <a:picLocks noChangeAspect="1"/>
          </p:cNvPicPr>
          <p:nvPr/>
        </p:nvPicPr>
        <p:blipFill>
          <a:blip r:embed="rId6"/>
          <a:stretch>
            <a:fillRect/>
          </a:stretch>
        </p:blipFill>
        <p:spPr>
          <a:xfrm>
            <a:off x="6344979" y="3131582"/>
            <a:ext cx="2165350" cy="2165350"/>
          </a:xfrm>
          <a:prstGeom prst="rect">
            <a:avLst/>
          </a:prstGeom>
        </p:spPr>
      </p:pic>
      <p:sp>
        <p:nvSpPr>
          <p:cNvPr id="11" name="TextBox 10">
            <a:extLst>
              <a:ext uri="{FF2B5EF4-FFF2-40B4-BE49-F238E27FC236}">
                <a16:creationId xmlns:a16="http://schemas.microsoft.com/office/drawing/2014/main" id="{EF6F249E-C650-B447-975E-53180CFA37FB}"/>
              </a:ext>
            </a:extLst>
          </p:cNvPr>
          <p:cNvSpPr txBox="1"/>
          <p:nvPr/>
        </p:nvSpPr>
        <p:spPr>
          <a:xfrm>
            <a:off x="6818571" y="3217396"/>
            <a:ext cx="1511300" cy="369332"/>
          </a:xfrm>
          <a:prstGeom prst="rect">
            <a:avLst/>
          </a:prstGeom>
          <a:noFill/>
        </p:spPr>
        <p:txBody>
          <a:bodyPr wrap="square" rtlCol="0">
            <a:spAutoFit/>
          </a:bodyPr>
          <a:lstStyle/>
          <a:p>
            <a:r>
              <a:rPr lang="en-US" dirty="0"/>
              <a:t>Cardboard </a:t>
            </a:r>
          </a:p>
        </p:txBody>
      </p:sp>
      <p:sp>
        <p:nvSpPr>
          <p:cNvPr id="12" name="TextBox 11">
            <a:extLst>
              <a:ext uri="{FF2B5EF4-FFF2-40B4-BE49-F238E27FC236}">
                <a16:creationId xmlns:a16="http://schemas.microsoft.com/office/drawing/2014/main" id="{93D5A964-E489-1A4D-83D7-82F5E2ABA894}"/>
              </a:ext>
            </a:extLst>
          </p:cNvPr>
          <p:cNvSpPr txBox="1"/>
          <p:nvPr/>
        </p:nvSpPr>
        <p:spPr>
          <a:xfrm>
            <a:off x="6968460" y="4927600"/>
            <a:ext cx="1004629" cy="369332"/>
          </a:xfrm>
          <a:prstGeom prst="rect">
            <a:avLst/>
          </a:prstGeom>
          <a:noFill/>
        </p:spPr>
        <p:txBody>
          <a:bodyPr wrap="square" rtlCol="0">
            <a:spAutoFit/>
          </a:bodyPr>
          <a:lstStyle/>
          <a:p>
            <a:r>
              <a:rPr lang="en-US" dirty="0"/>
              <a:t>Camera</a:t>
            </a:r>
          </a:p>
        </p:txBody>
      </p:sp>
    </p:spTree>
    <p:extLst>
      <p:ext uri="{BB962C8B-B14F-4D97-AF65-F5344CB8AC3E}">
        <p14:creationId xmlns:p14="http://schemas.microsoft.com/office/powerpoint/2010/main" val="354676461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AC950B-2EB1-684B-8A10-40074991F5CC}"/>
              </a:ext>
            </a:extLst>
          </p:cNvPr>
          <p:cNvSpPr txBox="1"/>
          <p:nvPr/>
        </p:nvSpPr>
        <p:spPr>
          <a:xfrm>
            <a:off x="850900" y="1485900"/>
            <a:ext cx="8058322" cy="3970318"/>
          </a:xfrm>
          <a:prstGeom prst="rect">
            <a:avLst/>
          </a:prstGeom>
          <a:noFill/>
        </p:spPr>
        <p:txBody>
          <a:bodyPr wrap="square" rtlCol="0">
            <a:spAutoFit/>
          </a:bodyPr>
          <a:lstStyle/>
          <a:p>
            <a:r>
              <a:rPr lang="en-US" sz="2800" dirty="0">
                <a:solidFill>
                  <a:schemeClr val="bg1"/>
                </a:solidFill>
              </a:rPr>
              <a:t>Lessons </a:t>
            </a:r>
          </a:p>
          <a:p>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Personal phones, </a:t>
            </a:r>
            <a:r>
              <a:rPr lang="en-US" sz="2800" dirty="0" err="1">
                <a:solidFill>
                  <a:schemeClr val="bg1"/>
                </a:solidFill>
              </a:rPr>
              <a:t>ipods</a:t>
            </a:r>
            <a:r>
              <a:rPr lang="en-US" sz="2800" dirty="0">
                <a:solidFill>
                  <a:schemeClr val="bg1"/>
                </a:solidFill>
              </a:rPr>
              <a:t>, to recycled phones</a:t>
            </a:r>
          </a:p>
          <a:p>
            <a:pPr marL="285750" indent="-285750">
              <a:buFont typeface="Arial" panose="020B0604020202020204" pitchFamily="34" charset="0"/>
              <a:buChar char="•"/>
            </a:pPr>
            <a:r>
              <a:rPr lang="en-US" sz="2800" dirty="0">
                <a:solidFill>
                  <a:schemeClr val="bg1"/>
                </a:solidFill>
              </a:rPr>
              <a:t>Slow and steady</a:t>
            </a:r>
          </a:p>
          <a:p>
            <a:pPr marL="285750" indent="-285750">
              <a:buFont typeface="Arial" panose="020B0604020202020204" pitchFamily="34" charset="0"/>
              <a:buChar char="•"/>
            </a:pPr>
            <a:r>
              <a:rPr lang="en-US" sz="2800" dirty="0">
                <a:solidFill>
                  <a:schemeClr val="bg1"/>
                </a:solidFill>
              </a:rPr>
              <a:t>Limit persons in shots</a:t>
            </a:r>
          </a:p>
          <a:p>
            <a:pPr marL="285750" indent="-285750">
              <a:buFont typeface="Arial" panose="020B0604020202020204" pitchFamily="34" charset="0"/>
              <a:buChar char="•"/>
            </a:pPr>
            <a:r>
              <a:rPr lang="en-US" sz="2800" dirty="0">
                <a:solidFill>
                  <a:schemeClr val="bg1"/>
                </a:solidFill>
              </a:rPr>
              <a:t>Use a tripod</a:t>
            </a:r>
          </a:p>
          <a:p>
            <a:pPr marL="285750" indent="-285750">
              <a:buFont typeface="Arial" panose="020B0604020202020204" pitchFamily="34" charset="0"/>
              <a:buChar char="•"/>
            </a:pPr>
            <a:r>
              <a:rPr lang="en-US" sz="2800" dirty="0">
                <a:solidFill>
                  <a:schemeClr val="bg1"/>
                </a:solidFill>
              </a:rPr>
              <a:t>360 Video capture</a:t>
            </a:r>
          </a:p>
          <a:p>
            <a:pPr marL="285750" indent="-285750">
              <a:buFont typeface="Arial" panose="020B0604020202020204" pitchFamily="34" charset="0"/>
              <a:buChar char="•"/>
            </a:pPr>
            <a:r>
              <a:rPr lang="en-US" sz="2800" dirty="0">
                <a:solidFill>
                  <a:schemeClr val="bg1"/>
                </a:solidFill>
              </a:rPr>
              <a:t>Need a hosting place for content</a:t>
            </a:r>
          </a:p>
          <a:p>
            <a:pPr marL="285750" indent="-285750">
              <a:buFont typeface="Arial" panose="020B0604020202020204" pitchFamily="34" charset="0"/>
              <a:buChar char="•"/>
            </a:pPr>
            <a:r>
              <a:rPr lang="en-US" sz="2800" dirty="0">
                <a:solidFill>
                  <a:schemeClr val="bg1"/>
                </a:solidFill>
              </a:rPr>
              <a:t>Not everyone has access to VR google to view </a:t>
            </a:r>
          </a:p>
        </p:txBody>
      </p:sp>
    </p:spTree>
    <p:extLst>
      <p:ext uri="{BB962C8B-B14F-4D97-AF65-F5344CB8AC3E}">
        <p14:creationId xmlns:p14="http://schemas.microsoft.com/office/powerpoint/2010/main" val="365518492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AC950B-2EB1-684B-8A10-40074991F5CC}"/>
              </a:ext>
            </a:extLst>
          </p:cNvPr>
          <p:cNvSpPr txBox="1"/>
          <p:nvPr/>
        </p:nvSpPr>
        <p:spPr>
          <a:xfrm>
            <a:off x="850900" y="1485900"/>
            <a:ext cx="8058322" cy="3539430"/>
          </a:xfrm>
          <a:prstGeom prst="rect">
            <a:avLst/>
          </a:prstGeom>
          <a:noFill/>
        </p:spPr>
        <p:txBody>
          <a:bodyPr wrap="square" rtlCol="0">
            <a:spAutoFit/>
          </a:bodyPr>
          <a:lstStyle/>
          <a:p>
            <a:r>
              <a:rPr lang="en-US" sz="2800" dirty="0">
                <a:solidFill>
                  <a:schemeClr val="bg1"/>
                </a:solidFill>
              </a:rPr>
              <a:t>Resources </a:t>
            </a:r>
          </a:p>
          <a:p>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Google Camera</a:t>
            </a:r>
          </a:p>
          <a:p>
            <a:pPr marL="285750" indent="-285750">
              <a:buFont typeface="Arial" panose="020B0604020202020204" pitchFamily="34" charset="0"/>
              <a:buChar char="•"/>
            </a:pPr>
            <a:r>
              <a:rPr lang="en-US" sz="2800" dirty="0">
                <a:solidFill>
                  <a:schemeClr val="bg1"/>
                </a:solidFill>
              </a:rPr>
              <a:t>Google Street View</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http://</a:t>
            </a:r>
            <a:r>
              <a:rPr lang="en-US" sz="2800" dirty="0" err="1">
                <a:solidFill>
                  <a:schemeClr val="bg1"/>
                </a:solidFill>
              </a:rPr>
              <a:t>www.instavr.co</a:t>
            </a: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http://</a:t>
            </a:r>
            <a:r>
              <a:rPr lang="en-US" sz="2800" dirty="0" err="1">
                <a:solidFill>
                  <a:schemeClr val="bg1"/>
                </a:solidFill>
              </a:rPr>
              <a:t>virtualrealityforeducation.com</a:t>
            </a:r>
            <a:r>
              <a:rPr lang="en-US" sz="2800" dirty="0">
                <a:solidFill>
                  <a:schemeClr val="bg1"/>
                </a:solidFill>
              </a:rPr>
              <a:t>/resources/</a:t>
            </a:r>
          </a:p>
          <a:p>
            <a:pPr marL="285750" indent="-285750">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211200815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1382227" y="1816201"/>
            <a:ext cx="6400800" cy="823382"/>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 </a:t>
            </a:r>
          </a:p>
        </p:txBody>
      </p:sp>
      <p:sp>
        <p:nvSpPr>
          <p:cNvPr id="3" name="Subtitle 2"/>
          <p:cNvSpPr txBox="1">
            <a:spLocks/>
          </p:cNvSpPr>
          <p:nvPr/>
        </p:nvSpPr>
        <p:spPr>
          <a:xfrm>
            <a:off x="1382227" y="2639583"/>
            <a:ext cx="6400800" cy="823382"/>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800" dirty="0"/>
          </a:p>
        </p:txBody>
      </p:sp>
      <p:pic>
        <p:nvPicPr>
          <p:cNvPr id="4" name="Picture 3" descr="OSU-FAES-Horiz-RGBHE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7" y="5982670"/>
            <a:ext cx="3071091" cy="618703"/>
          </a:xfrm>
          <a:prstGeom prst="rect">
            <a:avLst/>
          </a:prstGeom>
        </p:spPr>
      </p:pic>
      <p:sp>
        <p:nvSpPr>
          <p:cNvPr id="7" name="TextBox 6"/>
          <p:cNvSpPr txBox="1"/>
          <p:nvPr/>
        </p:nvSpPr>
        <p:spPr>
          <a:xfrm>
            <a:off x="554637" y="4297329"/>
            <a:ext cx="8055980" cy="738664"/>
          </a:xfrm>
          <a:prstGeom prst="rect">
            <a:avLst/>
          </a:prstGeom>
          <a:noFill/>
        </p:spPr>
        <p:txBody>
          <a:bodyPr wrap="square" rtlCol="0">
            <a:spAutoFit/>
          </a:bodyPr>
          <a:lstStyle/>
          <a:p>
            <a:pPr algn="ctr"/>
            <a:endParaRPr lang="en-US" sz="1400" dirty="0">
              <a:solidFill>
                <a:srgbClr val="00B0F0"/>
              </a:solidFill>
            </a:endParaRPr>
          </a:p>
          <a:p>
            <a:pPr algn="ctr"/>
            <a:r>
              <a:rPr lang="en-US" sz="1400" dirty="0">
                <a:solidFill>
                  <a:schemeClr val="bg1"/>
                </a:solidFill>
              </a:rPr>
              <a:t>Mark Light: The Ohio State University</a:t>
            </a:r>
          </a:p>
          <a:p>
            <a:pPr algn="ctr"/>
            <a:r>
              <a:rPr lang="en-US" sz="1400" dirty="0">
                <a:solidFill>
                  <a:srgbClr val="00B0F0"/>
                </a:solidFill>
              </a:rPr>
              <a:t>light.42@osu.edu</a:t>
            </a:r>
          </a:p>
        </p:txBody>
      </p:sp>
      <p:sp>
        <p:nvSpPr>
          <p:cNvPr id="6" name="Rectangle 5"/>
          <p:cNvSpPr/>
          <p:nvPr/>
        </p:nvSpPr>
        <p:spPr>
          <a:xfrm>
            <a:off x="1260389" y="1039528"/>
            <a:ext cx="6845643" cy="954107"/>
          </a:xfrm>
          <a:prstGeom prst="rect">
            <a:avLst/>
          </a:prstGeom>
        </p:spPr>
        <p:txBody>
          <a:bodyPr wrap="square">
            <a:spAutoFit/>
          </a:bodyPr>
          <a:lstStyle/>
          <a:p>
            <a:pPr algn="ctr"/>
            <a:r>
              <a:rPr lang="en-US" sz="2800" dirty="0">
                <a:solidFill>
                  <a:schemeClr val="bg1"/>
                </a:solidFill>
              </a:rPr>
              <a:t>What are you doing with VR?</a:t>
            </a:r>
          </a:p>
          <a:p>
            <a:pPr algn="ctr"/>
            <a:r>
              <a:rPr lang="en-US" sz="2800" dirty="0">
                <a:solidFill>
                  <a:schemeClr val="bg1"/>
                </a:solidFill>
              </a:rPr>
              <a:t>Other applications you would like to try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8154" y="2455519"/>
            <a:ext cx="2788946" cy="157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960181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1272" y="930769"/>
            <a:ext cx="7576457" cy="4524315"/>
          </a:xfrm>
          <a:prstGeom prst="rect">
            <a:avLst/>
          </a:prstGeom>
          <a:noFill/>
        </p:spPr>
        <p:txBody>
          <a:bodyPr wrap="square" rtlCol="0">
            <a:spAutoFit/>
          </a:bodyPr>
          <a:lstStyle/>
          <a:p>
            <a:pPr algn="ctr"/>
            <a:r>
              <a:rPr lang="en-US" sz="3200" dirty="0">
                <a:solidFill>
                  <a:schemeClr val="bg1"/>
                </a:solidFill>
              </a:rPr>
              <a:t>What we want to do today</a:t>
            </a:r>
          </a:p>
          <a:p>
            <a:endParaRPr lang="en-US" sz="3200" dirty="0">
              <a:solidFill>
                <a:schemeClr val="bg1"/>
              </a:solidFill>
            </a:endParaRPr>
          </a:p>
          <a:p>
            <a:endParaRPr lang="en-US" sz="3200" dirty="0">
              <a:solidFill>
                <a:schemeClr val="bg1"/>
              </a:solidFill>
            </a:endParaRPr>
          </a:p>
          <a:p>
            <a:pPr marL="457200" indent="-457200">
              <a:buAutoNum type="arabicPeriod"/>
            </a:pPr>
            <a:r>
              <a:rPr lang="en-US" sz="2400" dirty="0">
                <a:solidFill>
                  <a:schemeClr val="bg1"/>
                </a:solidFill>
              </a:rPr>
              <a:t>Explore how VR can be used in with youth and Extension </a:t>
            </a:r>
            <a:r>
              <a:rPr lang="en-US" sz="2400" dirty="0" err="1">
                <a:solidFill>
                  <a:schemeClr val="bg1"/>
                </a:solidFill>
              </a:rPr>
              <a:t>clinetele</a:t>
            </a:r>
            <a:r>
              <a:rPr lang="en-US" sz="2400" dirty="0">
                <a:solidFill>
                  <a:schemeClr val="bg1"/>
                </a:solidFill>
              </a:rPr>
              <a:t>  </a:t>
            </a:r>
          </a:p>
          <a:p>
            <a:r>
              <a:rPr lang="en-US" sz="2400" dirty="0">
                <a:solidFill>
                  <a:schemeClr val="bg1"/>
                </a:solidFill>
              </a:rPr>
              <a:t> </a:t>
            </a:r>
          </a:p>
          <a:p>
            <a:endParaRPr lang="en-US" sz="2400" dirty="0">
              <a:solidFill>
                <a:schemeClr val="bg1"/>
              </a:solidFill>
            </a:endParaRPr>
          </a:p>
          <a:p>
            <a:r>
              <a:rPr lang="en-US" sz="2400" dirty="0">
                <a:solidFill>
                  <a:schemeClr val="bg1"/>
                </a:solidFill>
              </a:rPr>
              <a:t>2.  Share resources, strategies and approaches to 	using VR</a:t>
            </a:r>
          </a:p>
          <a:p>
            <a:endParaRPr lang="en-US" sz="2400" dirty="0">
              <a:solidFill>
                <a:schemeClr val="bg1"/>
              </a:solidFill>
            </a:endParaRPr>
          </a:p>
          <a:p>
            <a:pPr marL="514350" indent="-514350">
              <a:buAutoNum type="arabicPeriod"/>
            </a:pPr>
            <a:endParaRPr lang="en-US" sz="2400" dirty="0">
              <a:solidFill>
                <a:schemeClr val="bg1"/>
              </a:solidFill>
            </a:endParaRPr>
          </a:p>
        </p:txBody>
      </p:sp>
    </p:spTree>
    <p:extLst>
      <p:ext uri="{BB962C8B-B14F-4D97-AF65-F5344CB8AC3E}">
        <p14:creationId xmlns:p14="http://schemas.microsoft.com/office/powerpoint/2010/main" val="52249843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4252" y="1561527"/>
            <a:ext cx="2243130" cy="584775"/>
          </a:xfrm>
          <a:prstGeom prst="rect">
            <a:avLst/>
          </a:prstGeom>
        </p:spPr>
        <p:txBody>
          <a:bodyPr wrap="square">
            <a:spAutoFit/>
          </a:bodyPr>
          <a:lstStyle/>
          <a:p>
            <a:r>
              <a:rPr lang="en-US" sz="3200" dirty="0">
                <a:solidFill>
                  <a:schemeClr val="bg1"/>
                </a:solidFill>
              </a:rPr>
              <a:t>$8.5 Billion </a:t>
            </a:r>
          </a:p>
        </p:txBody>
      </p:sp>
      <p:sp>
        <p:nvSpPr>
          <p:cNvPr id="4" name="Rectangle 3"/>
          <p:cNvSpPr/>
          <p:nvPr/>
        </p:nvSpPr>
        <p:spPr>
          <a:xfrm>
            <a:off x="2805764" y="1394827"/>
            <a:ext cx="5779970" cy="923330"/>
          </a:xfrm>
          <a:prstGeom prst="rect">
            <a:avLst/>
          </a:prstGeom>
        </p:spPr>
        <p:txBody>
          <a:bodyPr wrap="square">
            <a:spAutoFit/>
          </a:bodyPr>
          <a:lstStyle/>
          <a:p>
            <a:r>
              <a:rPr lang="en-US" dirty="0">
                <a:solidFill>
                  <a:schemeClr val="bg1"/>
                </a:solidFill>
              </a:rPr>
              <a:t>China's VR market will be $8.5 Billion in 2019 and there are at least 200 startups working in China’s VR industry including hardware and software. </a:t>
            </a:r>
          </a:p>
        </p:txBody>
      </p:sp>
      <p:sp>
        <p:nvSpPr>
          <p:cNvPr id="5" name="Rectangle 4"/>
          <p:cNvSpPr/>
          <p:nvPr/>
        </p:nvSpPr>
        <p:spPr>
          <a:xfrm>
            <a:off x="849699" y="2728502"/>
            <a:ext cx="2143536" cy="584775"/>
          </a:xfrm>
          <a:prstGeom prst="rect">
            <a:avLst/>
          </a:prstGeom>
        </p:spPr>
        <p:txBody>
          <a:bodyPr wrap="none">
            <a:spAutoFit/>
          </a:bodyPr>
          <a:lstStyle/>
          <a:p>
            <a:r>
              <a:rPr lang="en-US" sz="3200" dirty="0">
                <a:solidFill>
                  <a:srgbClr val="00B0F0"/>
                </a:solidFill>
              </a:rPr>
              <a:t>100 million</a:t>
            </a:r>
          </a:p>
        </p:txBody>
      </p:sp>
      <p:sp>
        <p:nvSpPr>
          <p:cNvPr id="6" name="Rectangle 5"/>
          <p:cNvSpPr/>
          <p:nvPr/>
        </p:nvSpPr>
        <p:spPr>
          <a:xfrm>
            <a:off x="3421780" y="2877495"/>
            <a:ext cx="4841507" cy="369332"/>
          </a:xfrm>
          <a:prstGeom prst="rect">
            <a:avLst/>
          </a:prstGeom>
        </p:spPr>
        <p:txBody>
          <a:bodyPr wrap="square">
            <a:spAutoFit/>
          </a:bodyPr>
          <a:lstStyle/>
          <a:p>
            <a:r>
              <a:rPr lang="en-US" dirty="0"/>
              <a:t> </a:t>
            </a:r>
            <a:r>
              <a:rPr lang="en-US" dirty="0">
                <a:solidFill>
                  <a:srgbClr val="00B0F0"/>
                </a:solidFill>
              </a:rPr>
              <a:t>VR units shipped in United States last year</a:t>
            </a:r>
          </a:p>
        </p:txBody>
      </p:sp>
      <p:sp>
        <p:nvSpPr>
          <p:cNvPr id="7" name="Rectangle 6"/>
          <p:cNvSpPr/>
          <p:nvPr/>
        </p:nvSpPr>
        <p:spPr>
          <a:xfrm>
            <a:off x="399004" y="3498174"/>
            <a:ext cx="1053967" cy="584775"/>
          </a:xfrm>
          <a:prstGeom prst="rect">
            <a:avLst/>
          </a:prstGeom>
        </p:spPr>
        <p:txBody>
          <a:bodyPr wrap="square">
            <a:spAutoFit/>
          </a:bodyPr>
          <a:lstStyle/>
          <a:p>
            <a:r>
              <a:rPr lang="en-US" sz="3200" dirty="0">
                <a:solidFill>
                  <a:srgbClr val="92D050"/>
                </a:solidFill>
              </a:rPr>
              <a:t>96%</a:t>
            </a:r>
          </a:p>
        </p:txBody>
      </p:sp>
      <p:sp>
        <p:nvSpPr>
          <p:cNvPr id="8" name="Rectangle 7"/>
          <p:cNvSpPr/>
          <p:nvPr/>
        </p:nvSpPr>
        <p:spPr>
          <a:xfrm>
            <a:off x="1612232" y="3605895"/>
            <a:ext cx="8158319" cy="369332"/>
          </a:xfrm>
          <a:prstGeom prst="rect">
            <a:avLst/>
          </a:prstGeom>
        </p:spPr>
        <p:txBody>
          <a:bodyPr wrap="square">
            <a:spAutoFit/>
          </a:bodyPr>
          <a:lstStyle/>
          <a:p>
            <a:r>
              <a:rPr lang="en-US" dirty="0">
                <a:solidFill>
                  <a:srgbClr val="92D050"/>
                </a:solidFill>
              </a:rPr>
              <a:t>Percentage of goggles shipped in the United States: Google Cardboard </a:t>
            </a:r>
          </a:p>
        </p:txBody>
      </p:sp>
      <p:sp>
        <p:nvSpPr>
          <p:cNvPr id="9" name="Rectangle 8"/>
          <p:cNvSpPr/>
          <p:nvPr/>
        </p:nvSpPr>
        <p:spPr>
          <a:xfrm>
            <a:off x="1982805" y="4593902"/>
            <a:ext cx="7064942" cy="369332"/>
          </a:xfrm>
          <a:prstGeom prst="rect">
            <a:avLst/>
          </a:prstGeom>
        </p:spPr>
        <p:txBody>
          <a:bodyPr wrap="square">
            <a:spAutoFit/>
          </a:bodyPr>
          <a:lstStyle/>
          <a:p>
            <a:r>
              <a:rPr lang="en-US" dirty="0">
                <a:solidFill>
                  <a:srgbClr val="FF0000"/>
                </a:solidFill>
              </a:rPr>
              <a:t>The virtual reality market will be worth 15 times what it was in 2016. </a:t>
            </a:r>
          </a:p>
        </p:txBody>
      </p:sp>
      <p:sp>
        <p:nvSpPr>
          <p:cNvPr id="10" name="Rectangle 9"/>
          <p:cNvSpPr/>
          <p:nvPr/>
        </p:nvSpPr>
        <p:spPr>
          <a:xfrm>
            <a:off x="603981" y="4477676"/>
            <a:ext cx="1159292" cy="584775"/>
          </a:xfrm>
          <a:prstGeom prst="rect">
            <a:avLst/>
          </a:prstGeom>
        </p:spPr>
        <p:txBody>
          <a:bodyPr wrap="none">
            <a:spAutoFit/>
          </a:bodyPr>
          <a:lstStyle/>
          <a:p>
            <a:r>
              <a:rPr lang="en-US" sz="3200" dirty="0">
                <a:solidFill>
                  <a:srgbClr val="FF0000"/>
                </a:solidFill>
              </a:rPr>
              <a:t>2020</a:t>
            </a:r>
            <a:r>
              <a:rPr lang="en-US" dirty="0">
                <a:solidFill>
                  <a:srgbClr val="FF0066"/>
                </a:solidFill>
              </a:rPr>
              <a:t> </a:t>
            </a:r>
          </a:p>
        </p:txBody>
      </p:sp>
    </p:spTree>
    <p:extLst>
      <p:ext uri="{BB962C8B-B14F-4D97-AF65-F5344CB8AC3E}">
        <p14:creationId xmlns:p14="http://schemas.microsoft.com/office/powerpoint/2010/main" val="1927859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1263" y="1239600"/>
            <a:ext cx="8306602" cy="4031873"/>
          </a:xfrm>
          <a:prstGeom prst="rect">
            <a:avLst/>
          </a:prstGeom>
        </p:spPr>
        <p:txBody>
          <a:bodyPr wrap="square">
            <a:spAutoFit/>
          </a:bodyPr>
          <a:lstStyle/>
          <a:p>
            <a:pPr algn="ctr"/>
            <a:r>
              <a:rPr lang="en-US" sz="4000" dirty="0">
                <a:solidFill>
                  <a:schemeClr val="bg1"/>
                </a:solidFill>
              </a:rPr>
              <a:t>Growth is stemmed by</a:t>
            </a:r>
          </a:p>
          <a:p>
            <a:endParaRPr lang="en-US" dirty="0">
              <a:solidFill>
                <a:schemeClr val="bg1"/>
              </a:solidFill>
            </a:endParaRPr>
          </a:p>
          <a:p>
            <a:pPr marL="342900" indent="-342900">
              <a:buAutoNum type="arabicPeriod"/>
            </a:pPr>
            <a:r>
              <a:rPr lang="en-US" dirty="0">
                <a:solidFill>
                  <a:schemeClr val="bg1"/>
                </a:solidFill>
              </a:rPr>
              <a:t>The growing integration of smartphones </a:t>
            </a:r>
          </a:p>
          <a:p>
            <a:endParaRPr lang="en-US" dirty="0">
              <a:solidFill>
                <a:schemeClr val="bg1"/>
              </a:solidFill>
            </a:endParaRPr>
          </a:p>
          <a:p>
            <a:r>
              <a:rPr lang="en-US" dirty="0">
                <a:solidFill>
                  <a:schemeClr val="bg1"/>
                </a:solidFill>
              </a:rPr>
              <a:t>2.  The Internet of Things (</a:t>
            </a:r>
            <a:r>
              <a:rPr lang="en-US" dirty="0" err="1">
                <a:solidFill>
                  <a:schemeClr val="bg1"/>
                </a:solidFill>
              </a:rPr>
              <a:t>IoT</a:t>
            </a:r>
            <a:r>
              <a:rPr lang="en-US" dirty="0">
                <a:solidFill>
                  <a:schemeClr val="bg1"/>
                </a:solidFill>
              </a:rPr>
              <a:t>) revolution. </a:t>
            </a:r>
          </a:p>
          <a:p>
            <a:endParaRPr lang="en-US" dirty="0">
              <a:solidFill>
                <a:schemeClr val="bg1"/>
              </a:solidFill>
            </a:endParaRPr>
          </a:p>
          <a:p>
            <a:r>
              <a:rPr lang="en-US" dirty="0">
                <a:solidFill>
                  <a:schemeClr val="bg1"/>
                </a:solidFill>
              </a:rPr>
              <a:t>3.  Head-Mounted Displays (HMDs) - wired and wireless variants  </a:t>
            </a:r>
          </a:p>
          <a:p>
            <a:r>
              <a:rPr lang="en-US" dirty="0">
                <a:solidFill>
                  <a:schemeClr val="bg1"/>
                </a:solidFill>
              </a:rPr>
              <a:t>     smart glasses and cardboard cases. </a:t>
            </a:r>
          </a:p>
          <a:p>
            <a:pPr marL="342900" indent="-342900">
              <a:buAutoNum type="arabicPeriod"/>
            </a:pPr>
            <a:endParaRPr lang="en-US" dirty="0">
              <a:solidFill>
                <a:schemeClr val="bg1"/>
              </a:solidFill>
            </a:endParaRPr>
          </a:p>
          <a:p>
            <a:pPr marL="342900" indent="-342900">
              <a:buAutoNum type="arabicPeriod" startAt="4"/>
            </a:pPr>
            <a:r>
              <a:rPr lang="en-US" dirty="0">
                <a:solidFill>
                  <a:schemeClr val="bg1"/>
                </a:solidFill>
              </a:rPr>
              <a:t>Gesture tracking devices include gloves, haptics, treadmills, body units, hand device, and foot controls, and wearable cameras.</a:t>
            </a:r>
          </a:p>
          <a:p>
            <a:pPr marL="342900" indent="-342900">
              <a:buAutoNum type="arabicPeriod"/>
            </a:pPr>
            <a:endParaRPr lang="en-US" dirty="0">
              <a:solidFill>
                <a:schemeClr val="bg1"/>
              </a:solidFill>
            </a:endParaRPr>
          </a:p>
          <a:p>
            <a:r>
              <a:rPr lang="en-US" dirty="0">
                <a:solidFill>
                  <a:schemeClr val="bg1"/>
                </a:solidFill>
              </a:rPr>
              <a:t>5.  Software diversity – apps, </a:t>
            </a:r>
            <a:r>
              <a:rPr lang="en-US" dirty="0" err="1">
                <a:solidFill>
                  <a:schemeClr val="bg1"/>
                </a:solidFill>
              </a:rPr>
              <a:t>youtube</a:t>
            </a:r>
            <a:r>
              <a:rPr lang="en-US" dirty="0">
                <a:solidFill>
                  <a:schemeClr val="bg1"/>
                </a:solidFill>
              </a:rPr>
              <a:t>, TV programming</a:t>
            </a:r>
          </a:p>
        </p:txBody>
      </p:sp>
    </p:spTree>
    <p:extLst>
      <p:ext uri="{BB962C8B-B14F-4D97-AF65-F5344CB8AC3E}">
        <p14:creationId xmlns:p14="http://schemas.microsoft.com/office/powerpoint/2010/main" val="333838108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5636" y="942645"/>
            <a:ext cx="3978234" cy="584775"/>
          </a:xfrm>
          <a:prstGeom prst="rect">
            <a:avLst/>
          </a:prstGeom>
          <a:noFill/>
        </p:spPr>
        <p:txBody>
          <a:bodyPr wrap="square" rtlCol="0">
            <a:spAutoFit/>
          </a:bodyPr>
          <a:lstStyle/>
          <a:p>
            <a:pPr algn="ctr"/>
            <a:r>
              <a:rPr lang="en-US" sz="3200" dirty="0">
                <a:solidFill>
                  <a:schemeClr val="bg1"/>
                </a:solidFill>
              </a:rPr>
              <a:t>Project Overview</a:t>
            </a:r>
          </a:p>
        </p:txBody>
      </p:sp>
      <p:sp>
        <p:nvSpPr>
          <p:cNvPr id="4" name="TextBox 3"/>
          <p:cNvSpPr txBox="1"/>
          <p:nvPr/>
        </p:nvSpPr>
        <p:spPr>
          <a:xfrm>
            <a:off x="262644" y="1527420"/>
            <a:ext cx="4938748" cy="4093428"/>
          </a:xfrm>
          <a:prstGeom prst="rect">
            <a:avLst/>
          </a:prstGeom>
          <a:noFill/>
        </p:spPr>
        <p:txBody>
          <a:bodyPr wrap="square" rtlCol="0">
            <a:spAutoFit/>
          </a:bodyPr>
          <a:lstStyle/>
          <a:p>
            <a:r>
              <a:rPr lang="en-US" sz="2000" dirty="0">
                <a:solidFill>
                  <a:schemeClr val="bg1"/>
                </a:solidFill>
              </a:rPr>
              <a:t>We are moving away from simply “learning” about a time or place to “feeling” the content. </a:t>
            </a:r>
          </a:p>
          <a:p>
            <a:endParaRPr lang="en-US" sz="2000" dirty="0">
              <a:solidFill>
                <a:schemeClr val="bg1"/>
              </a:solidFill>
            </a:endParaRPr>
          </a:p>
          <a:p>
            <a:r>
              <a:rPr lang="en-US" sz="2000" dirty="0">
                <a:solidFill>
                  <a:schemeClr val="bg1"/>
                </a:solidFill>
              </a:rPr>
              <a:t>Virtual Reality can bridge the “opportunity gap” experienced by underserved youth by taking them beyond the boundaries of their local environment. </a:t>
            </a:r>
          </a:p>
          <a:p>
            <a:endParaRPr lang="en-US" sz="2000" dirty="0">
              <a:solidFill>
                <a:schemeClr val="bg1"/>
              </a:solidFill>
            </a:endParaRPr>
          </a:p>
          <a:p>
            <a:r>
              <a:rPr lang="en-US" sz="2000" dirty="0">
                <a:solidFill>
                  <a:schemeClr val="bg1"/>
                </a:solidFill>
              </a:rPr>
              <a:t>Virtual reality makes travel possible without the constraints of time and permission slips / liability / costs. </a:t>
            </a:r>
          </a:p>
          <a:p>
            <a:endParaRPr lang="en-US" sz="20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748" y="4150412"/>
            <a:ext cx="4406724" cy="2476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894572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14914"/>
            <a:ext cx="9144000" cy="584775"/>
          </a:xfrm>
          <a:prstGeom prst="rect">
            <a:avLst/>
          </a:prstGeom>
          <a:noFill/>
        </p:spPr>
        <p:txBody>
          <a:bodyPr wrap="square" rtlCol="0">
            <a:spAutoFit/>
          </a:bodyPr>
          <a:lstStyle/>
          <a:p>
            <a:pPr algn="ctr"/>
            <a:r>
              <a:rPr lang="en-US" sz="3200" dirty="0">
                <a:solidFill>
                  <a:schemeClr val="bg1"/>
                </a:solidFill>
              </a:rPr>
              <a:t>How we have integrated VR Technology into our work</a:t>
            </a:r>
          </a:p>
        </p:txBody>
      </p:sp>
      <p:sp>
        <p:nvSpPr>
          <p:cNvPr id="4" name="TextBox 3"/>
          <p:cNvSpPr txBox="1"/>
          <p:nvPr/>
        </p:nvSpPr>
        <p:spPr>
          <a:xfrm>
            <a:off x="1972340" y="2554835"/>
            <a:ext cx="5356498" cy="2677656"/>
          </a:xfrm>
          <a:prstGeom prst="rect">
            <a:avLst/>
          </a:prstGeom>
          <a:solidFill>
            <a:schemeClr val="accent2"/>
          </a:solidFill>
        </p:spPr>
        <p:txBody>
          <a:bodyPr wrap="square" rtlCol="0">
            <a:spAutoFit/>
          </a:bodyPr>
          <a:lstStyle/>
          <a:p>
            <a:pPr marL="342900" indent="-342900">
              <a:buAutoNum type="arabicPeriod"/>
            </a:pPr>
            <a:endParaRPr lang="en-US" sz="2800" dirty="0">
              <a:solidFill>
                <a:schemeClr val="bg1"/>
              </a:solidFill>
            </a:endParaRPr>
          </a:p>
          <a:p>
            <a:pPr algn="ctr"/>
            <a:r>
              <a:rPr lang="en-US" sz="2800" dirty="0"/>
              <a:t>STEAM on the QUAD</a:t>
            </a:r>
          </a:p>
          <a:p>
            <a:pPr algn="ctr"/>
            <a:r>
              <a:rPr lang="en-US" sz="2800" dirty="0"/>
              <a:t>Tech Wizards</a:t>
            </a:r>
          </a:p>
          <a:p>
            <a:pPr algn="ctr"/>
            <a:r>
              <a:rPr lang="en-US" sz="2800" dirty="0"/>
              <a:t>4-H Clubs</a:t>
            </a:r>
          </a:p>
          <a:p>
            <a:pPr algn="ctr"/>
            <a:r>
              <a:rPr lang="en-US" sz="2800" dirty="0"/>
              <a:t>In School Programming</a:t>
            </a:r>
          </a:p>
          <a:p>
            <a:endParaRPr lang="en-US" sz="2800" dirty="0">
              <a:solidFill>
                <a:schemeClr val="bg1"/>
              </a:solidFill>
            </a:endParaRPr>
          </a:p>
        </p:txBody>
      </p:sp>
    </p:spTree>
    <p:extLst>
      <p:ext uri="{BB962C8B-B14F-4D97-AF65-F5344CB8AC3E}">
        <p14:creationId xmlns:p14="http://schemas.microsoft.com/office/powerpoint/2010/main" val="320446303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151" y="1182941"/>
            <a:ext cx="3217470" cy="214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115" y="1182941"/>
            <a:ext cx="3209739" cy="213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9424" y="3588440"/>
            <a:ext cx="5743822" cy="326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392698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130" y="5657671"/>
            <a:ext cx="8680862" cy="1200329"/>
          </a:xfrm>
          <a:prstGeom prst="rect">
            <a:avLst/>
          </a:prstGeom>
          <a:noFill/>
        </p:spPr>
        <p:txBody>
          <a:bodyPr wrap="square" rtlCol="0">
            <a:spAutoFit/>
          </a:bodyPr>
          <a:lstStyle/>
          <a:p>
            <a:r>
              <a:rPr lang="en-US" dirty="0"/>
              <a:t>Expeditions is available under the Education category in Google’s Play Store, however, it’s more fun than education and people of all age groups can equally enjoy it. It allows users to experience the world’s popular destinations, places and go on expeditions.</a:t>
            </a:r>
          </a:p>
        </p:txBody>
      </p:sp>
      <p:pic>
        <p:nvPicPr>
          <p:cNvPr id="3" name="Picture 2">
            <a:extLst>
              <a:ext uri="{FF2B5EF4-FFF2-40B4-BE49-F238E27FC236}">
                <a16:creationId xmlns:a16="http://schemas.microsoft.com/office/drawing/2014/main" id="{AFCB6DA4-52E9-6F49-B30B-7ECCA9678CDF}"/>
              </a:ext>
            </a:extLst>
          </p:cNvPr>
          <p:cNvPicPr>
            <a:picLocks noChangeAspect="1"/>
          </p:cNvPicPr>
          <p:nvPr/>
        </p:nvPicPr>
        <p:blipFill rotWithShape="1">
          <a:blip r:embed="rId2"/>
          <a:srcRect t="-2139" r="33029"/>
          <a:stretch/>
        </p:blipFill>
        <p:spPr>
          <a:xfrm>
            <a:off x="3902611" y="939367"/>
            <a:ext cx="4771489" cy="4172204"/>
          </a:xfrm>
          <a:prstGeom prst="rect">
            <a:avLst/>
          </a:prstGeom>
        </p:spPr>
      </p:pic>
      <p:sp>
        <p:nvSpPr>
          <p:cNvPr id="4" name="TextBox 3">
            <a:extLst>
              <a:ext uri="{FF2B5EF4-FFF2-40B4-BE49-F238E27FC236}">
                <a16:creationId xmlns:a16="http://schemas.microsoft.com/office/drawing/2014/main" id="{CF1B15DE-3ED4-5544-9AE1-B9EDBDB13393}"/>
              </a:ext>
            </a:extLst>
          </p:cNvPr>
          <p:cNvSpPr txBox="1"/>
          <p:nvPr/>
        </p:nvSpPr>
        <p:spPr>
          <a:xfrm>
            <a:off x="838200" y="2440694"/>
            <a:ext cx="2362200" cy="584775"/>
          </a:xfrm>
          <a:prstGeom prst="rect">
            <a:avLst/>
          </a:prstGeom>
          <a:noFill/>
        </p:spPr>
        <p:txBody>
          <a:bodyPr wrap="square" rtlCol="0">
            <a:spAutoFit/>
          </a:bodyPr>
          <a:lstStyle/>
          <a:p>
            <a:r>
              <a:rPr lang="en-US" sz="3200" dirty="0">
                <a:solidFill>
                  <a:srgbClr val="C00000"/>
                </a:solidFill>
              </a:rPr>
              <a:t>Expeditions</a:t>
            </a:r>
            <a:r>
              <a:rPr lang="en-US" dirty="0"/>
              <a:t> </a:t>
            </a:r>
          </a:p>
        </p:txBody>
      </p:sp>
    </p:spTree>
    <p:extLst>
      <p:ext uri="{BB962C8B-B14F-4D97-AF65-F5344CB8AC3E}">
        <p14:creationId xmlns:p14="http://schemas.microsoft.com/office/powerpoint/2010/main" val="373112358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457" y="5753430"/>
            <a:ext cx="8692738" cy="923330"/>
          </a:xfrm>
          <a:prstGeom prst="rect">
            <a:avLst/>
          </a:prstGeom>
          <a:noFill/>
        </p:spPr>
        <p:txBody>
          <a:bodyPr wrap="square" rtlCol="0">
            <a:spAutoFit/>
          </a:bodyPr>
          <a:lstStyle/>
          <a:p>
            <a:r>
              <a:rPr lang="en-US" dirty="0"/>
              <a:t>No list covering the best VR apps would be complete without Discovery VR. It’s the official app from the Discovery Channel. Unfortunately, you cannot watch all of Discovery’s content on this app but it still has a lot of VR content you can enjoy.</a:t>
            </a:r>
          </a:p>
        </p:txBody>
      </p:sp>
      <p:pic>
        <p:nvPicPr>
          <p:cNvPr id="3" name="Picture 2">
            <a:extLst>
              <a:ext uri="{FF2B5EF4-FFF2-40B4-BE49-F238E27FC236}">
                <a16:creationId xmlns:a16="http://schemas.microsoft.com/office/drawing/2014/main" id="{B800DA81-5DA2-DF47-8773-D1ED8D0CEEDC}"/>
              </a:ext>
            </a:extLst>
          </p:cNvPr>
          <p:cNvPicPr>
            <a:picLocks noChangeAspect="1"/>
          </p:cNvPicPr>
          <p:nvPr/>
        </p:nvPicPr>
        <p:blipFill>
          <a:blip r:embed="rId3"/>
          <a:stretch>
            <a:fillRect/>
          </a:stretch>
        </p:blipFill>
        <p:spPr>
          <a:xfrm>
            <a:off x="3803650" y="1835150"/>
            <a:ext cx="4762500" cy="2730500"/>
          </a:xfrm>
          <a:prstGeom prst="rect">
            <a:avLst/>
          </a:prstGeom>
        </p:spPr>
      </p:pic>
      <p:sp>
        <p:nvSpPr>
          <p:cNvPr id="5" name="TextBox 4">
            <a:extLst>
              <a:ext uri="{FF2B5EF4-FFF2-40B4-BE49-F238E27FC236}">
                <a16:creationId xmlns:a16="http://schemas.microsoft.com/office/drawing/2014/main" id="{92DC6310-51B6-B54E-980E-76324DCFC096}"/>
              </a:ext>
            </a:extLst>
          </p:cNvPr>
          <p:cNvSpPr txBox="1"/>
          <p:nvPr/>
        </p:nvSpPr>
        <p:spPr>
          <a:xfrm>
            <a:off x="1003300" y="2616200"/>
            <a:ext cx="1866900" cy="369332"/>
          </a:xfrm>
          <a:prstGeom prst="rect">
            <a:avLst/>
          </a:prstGeom>
          <a:noFill/>
        </p:spPr>
        <p:txBody>
          <a:bodyPr wrap="square" rtlCol="0">
            <a:spAutoFit/>
          </a:bodyPr>
          <a:lstStyle/>
          <a:p>
            <a:r>
              <a:rPr lang="en-US" dirty="0">
                <a:solidFill>
                  <a:schemeClr val="bg1"/>
                </a:solidFill>
              </a:rPr>
              <a:t>Discovery VR</a:t>
            </a:r>
          </a:p>
        </p:txBody>
      </p:sp>
    </p:spTree>
    <p:extLst>
      <p:ext uri="{BB962C8B-B14F-4D97-AF65-F5344CB8AC3E}">
        <p14:creationId xmlns:p14="http://schemas.microsoft.com/office/powerpoint/2010/main" val="1735804890"/>
      </p:ext>
    </p:extLst>
  </p:cSld>
  <p:clrMapOvr>
    <a:masterClrMapping/>
  </p:clrMapOvr>
  <p:transition spd="slow">
    <p:fade/>
  </p:transition>
</p:sld>
</file>

<file path=ppt/theme/theme1.xml><?xml version="1.0" encoding="utf-8"?>
<a:theme xmlns:a="http://schemas.openxmlformats.org/drawingml/2006/main" name="2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ontent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3730</TotalTime>
  <Words>447</Words>
  <Application>Microsoft Macintosh PowerPoint</Application>
  <PresentationFormat>On-screen Show (4:3)</PresentationFormat>
  <Paragraphs>80</Paragraphs>
  <Slides>16</Slides>
  <Notes>2</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16</vt:i4>
      </vt:variant>
    </vt:vector>
  </HeadingPairs>
  <TitlesOfParts>
    <vt:vector size="24" baseType="lpstr">
      <vt:lpstr>Arial</vt:lpstr>
      <vt:lpstr>Calibri</vt:lpstr>
      <vt:lpstr>2_Title Slide</vt:lpstr>
      <vt:lpstr>3_Title Slide</vt:lpstr>
      <vt:lpstr>4_Title Slide</vt:lpstr>
      <vt:lpstr>5_Title Slide</vt:lpstr>
      <vt:lpstr>6_Title Slide</vt:lpstr>
      <vt:lpstr>Content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OSU</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Jacquie Aberegg</dc:creator>
  <cp:lastModifiedBy>Light, Mark</cp:lastModifiedBy>
  <cp:revision>122</cp:revision>
  <cp:lastPrinted>2013-08-13T14:25:08Z</cp:lastPrinted>
  <dcterms:created xsi:type="dcterms:W3CDTF">2013-05-24T18:55:25Z</dcterms:created>
  <dcterms:modified xsi:type="dcterms:W3CDTF">2018-06-19T03:20:12Z</dcterms:modified>
</cp:coreProperties>
</file>