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62" r:id="rId6"/>
    <p:sldId id="265" r:id="rId7"/>
    <p:sldId id="277" r:id="rId8"/>
    <p:sldId id="259" r:id="rId9"/>
    <p:sldId id="266" r:id="rId10"/>
    <p:sldId id="267" r:id="rId11"/>
    <p:sldId id="278" r:id="rId12"/>
    <p:sldId id="260" r:id="rId13"/>
    <p:sldId id="269" r:id="rId14"/>
    <p:sldId id="281" r:id="rId15"/>
    <p:sldId id="272" r:id="rId16"/>
    <p:sldId id="279" r:id="rId17"/>
    <p:sldId id="261" r:id="rId18"/>
    <p:sldId id="273" r:id="rId19"/>
    <p:sldId id="274" r:id="rId20"/>
    <p:sldId id="282" r:id="rId21"/>
    <p:sldId id="275" r:id="rId22"/>
    <p:sldId id="280" r:id="rId23"/>
    <p:sldId id="285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1BA"/>
    <a:srgbClr val="669A97"/>
    <a:srgbClr val="4DA9A3"/>
    <a:srgbClr val="8AD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D789B-5D0F-4205-AA87-3187A899C85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1B3C2-E3D7-4C93-B72E-B7D60C9F8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3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051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35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04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8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1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3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4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EF4D33-78D3-483C-8F3E-CC133FB856B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F7A91-2D1E-42F4-835F-ABBAF7806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9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enedick.rutgers.edu/Blueberryweathe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enedick.rutgers.edu/Blueberryweathe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tgers.ca1.qualtrics.com/ControlPanel/?ClientAction=EditSurvey&amp;Section=SV_0HayLN1vbLItL1P&amp;SubSection=&amp;SubSubSection=&amp;PageActionOptions=&amp;TransactionID=1&amp;Repeatable=0" TargetMode="External"/><Relationship Id="rId2" Type="http://schemas.openxmlformats.org/officeDocument/2006/relationships/hyperlink" Target="https://benedick.rutgers.edu/FCH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enedick.rutgers.edu/FCH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enedick.rutgers.edu/FCH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enedick.rutgers.edu/FCH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enedick.rutgers.edu/RULIMS-ST5-DEM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enedick.rutgers.edu/RULIMS-ST5-DEM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df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enedick.rutgers.edu/RULIMS-ST5-DEM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tectingbees.njaes.rutgers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tectingbees.njaes.rutgers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tectingbees.njaes.rutgers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enedick.rutgers.edu/Blueberryweath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516" y="1122363"/>
            <a:ext cx="11004883" cy="95386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Look Ma No Frameworks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6" y="2472984"/>
            <a:ext cx="10924673" cy="365974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8700" b="1" dirty="0"/>
              <a:t>Direct Coding of PDF</a:t>
            </a:r>
            <a:r>
              <a:rPr lang="en-US" sz="7300" b="1" dirty="0"/>
              <a:t>S</a:t>
            </a:r>
            <a:r>
              <a:rPr lang="en-US" sz="8700" b="1" dirty="0"/>
              <a:t> for Extension Applications</a:t>
            </a:r>
            <a:endParaRPr lang="en-US" sz="7700" dirty="0"/>
          </a:p>
          <a:p>
            <a:pPr algn="ctr"/>
            <a:endParaRPr lang="en-US" sz="5100" dirty="0">
              <a:solidFill>
                <a:srgbClr val="8AD0D6"/>
              </a:solidFill>
            </a:endParaRPr>
          </a:p>
          <a:p>
            <a:pPr algn="ctr"/>
            <a:r>
              <a:rPr lang="en-US" sz="5100" dirty="0"/>
              <a:t>Or</a:t>
            </a:r>
          </a:p>
          <a:p>
            <a:endParaRPr lang="en-US" sz="6000" dirty="0"/>
          </a:p>
          <a:p>
            <a:pPr algn="ctr"/>
            <a:endParaRPr lang="en-US" sz="3900" dirty="0"/>
          </a:p>
          <a:p>
            <a:pPr algn="ctr"/>
            <a:r>
              <a:rPr lang="en-US" sz="3900" dirty="0"/>
              <a:t> </a:t>
            </a:r>
            <a:r>
              <a:rPr lang="en-US" sz="5100" dirty="0"/>
              <a:t>How to Get </a:t>
            </a:r>
            <a:r>
              <a:rPr lang="en-US" sz="5100" strike="sngStrike" dirty="0"/>
              <a:t>rich</a:t>
            </a:r>
            <a:r>
              <a:rPr lang="en-US" sz="5100" dirty="0"/>
              <a:t> by Using Other People’s </a:t>
            </a:r>
            <a:r>
              <a:rPr lang="en-US" sz="5100" strike="sngStrike" dirty="0"/>
              <a:t>money</a:t>
            </a:r>
            <a:endParaRPr lang="en-US" sz="5100" dirty="0"/>
          </a:p>
        </p:txBody>
      </p:sp>
      <p:sp>
        <p:nvSpPr>
          <p:cNvPr id="4" name="TextBox 3"/>
          <p:cNvSpPr txBox="1"/>
          <p:nvPr/>
        </p:nvSpPr>
        <p:spPr>
          <a:xfrm rot="20240278">
            <a:off x="3639753" y="4885016"/>
            <a:ext cx="212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Finished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2898" y="5146626"/>
            <a:ext cx="1511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7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07" y="439466"/>
            <a:ext cx="11015802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Degree Day Calculator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PDF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90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1.$pdf=new PDF();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2.	$color= array (</a:t>
            </a:r>
          </a:p>
          <a:p>
            <a:pPr marL="0" indent="0">
              <a:buNone/>
            </a:pPr>
            <a:r>
              <a:rPr lang="en-US" dirty="0"/>
              <a:t>3.	0 =&gt; array("red"=&gt;71,"green"=&gt;133,"blue"=&gt;184),</a:t>
            </a:r>
          </a:p>
          <a:p>
            <a:pPr marL="0" indent="0">
              <a:buNone/>
            </a:pPr>
            <a:r>
              <a:rPr lang="en-US" dirty="0"/>
              <a:t>4.	1 =&gt; array("red"=&gt;255,"green"=&gt;81,"blue"=&gt;81),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5.	$scale=max($</a:t>
            </a:r>
            <a:r>
              <a:rPr lang="en-US" dirty="0" err="1"/>
              <a:t>maxy</a:t>
            </a:r>
            <a:r>
              <a:rPr lang="en-US" dirty="0"/>
              <a:t>)+0.05*max($</a:t>
            </a:r>
            <a:r>
              <a:rPr lang="en-US" dirty="0" err="1"/>
              <a:t>maxy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6.	if  ($scale&lt;500){$</a:t>
            </a:r>
            <a:r>
              <a:rPr lang="en-US" dirty="0" err="1"/>
              <a:t>ytmark</a:t>
            </a:r>
            <a:r>
              <a:rPr lang="en-US" dirty="0"/>
              <a:t>=50;}</a:t>
            </a:r>
          </a:p>
          <a:p>
            <a:pPr marL="0" indent="0">
              <a:buNone/>
            </a:pPr>
            <a:r>
              <a:rPr lang="en-US" dirty="0"/>
              <a:t>7.	elseif ($scale&lt;1000){$</a:t>
            </a:r>
            <a:r>
              <a:rPr lang="en-US" dirty="0" err="1"/>
              <a:t>ytmark</a:t>
            </a:r>
            <a:r>
              <a:rPr lang="en-US" dirty="0"/>
              <a:t>=100;}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8</a:t>
            </a:r>
            <a:r>
              <a:rPr lang="en-US"/>
              <a:t>.</a:t>
            </a:r>
            <a:r>
              <a:rPr lang="en-US" dirty="0"/>
              <a:t>	if ($</a:t>
            </a:r>
            <a:r>
              <a:rPr lang="en-US" dirty="0" err="1"/>
              <a:t>numdays</a:t>
            </a:r>
            <a:r>
              <a:rPr lang="en-US" dirty="0"/>
              <a:t>&lt;50){$</a:t>
            </a:r>
            <a:r>
              <a:rPr lang="en-US" dirty="0" err="1"/>
              <a:t>xtmark</a:t>
            </a:r>
            <a:r>
              <a:rPr lang="en-US" dirty="0"/>
              <a:t>=5;}</a:t>
            </a:r>
          </a:p>
        </p:txBody>
      </p:sp>
    </p:spTree>
    <p:extLst>
      <p:ext uri="{BB962C8B-B14F-4D97-AF65-F5344CB8AC3E}">
        <p14:creationId xmlns:p14="http://schemas.microsoft.com/office/powerpoint/2010/main" val="205551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8189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Degree Day Calculator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PDF code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55238" cy="4805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	$pdf-&gt;</a:t>
            </a:r>
            <a:r>
              <a:rPr lang="en-US" dirty="0" err="1"/>
              <a:t>SetLineWidth</a:t>
            </a:r>
            <a:r>
              <a:rPr lang="en-US" dirty="0"/>
              <a:t>(1);</a:t>
            </a:r>
          </a:p>
          <a:p>
            <a:pPr marL="0" indent="0">
              <a:buNone/>
            </a:pPr>
            <a:r>
              <a:rPr lang="en-US" dirty="0"/>
              <a:t>2.	for ($j=0;$j&lt;</a:t>
            </a:r>
            <a:r>
              <a:rPr lang="en-US" dirty="0" err="1"/>
              <a:t>sizeof</a:t>
            </a:r>
            <a:r>
              <a:rPr lang="en-US" dirty="0"/>
              <a:t>($</a:t>
            </a:r>
            <a:r>
              <a:rPr lang="en-US" dirty="0" err="1"/>
              <a:t>yearlistfull</a:t>
            </a:r>
            <a:r>
              <a:rPr lang="en-US" dirty="0"/>
              <a:t>);++$j){</a:t>
            </a:r>
          </a:p>
          <a:p>
            <a:pPr marL="0" indent="0">
              <a:buNone/>
            </a:pPr>
            <a:r>
              <a:rPr lang="en-US" dirty="0"/>
              <a:t>3.		$pdf-&gt;</a:t>
            </a:r>
            <a:r>
              <a:rPr lang="en-US" dirty="0" err="1"/>
              <a:t>SetDrawColor</a:t>
            </a:r>
            <a:r>
              <a:rPr lang="en-US" dirty="0"/>
              <a:t>($color[$j]['red'],$color[$j]['green'],$color[$j]['blue']);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4.		$pdf-&gt;Cell(10,0,$yearlistfull[$j],0,0,'L’);</a:t>
            </a:r>
          </a:p>
          <a:p>
            <a:pPr marL="0" indent="0">
              <a:buNone/>
            </a:pPr>
            <a:r>
              <a:rPr lang="en-US" dirty="0"/>
              <a:t>5.		$</a:t>
            </a:r>
            <a:r>
              <a:rPr lang="en-US" dirty="0" err="1"/>
              <a:t>labelx</a:t>
            </a:r>
            <a:r>
              <a:rPr lang="en-US" dirty="0"/>
              <a:t>=$pdf-&gt;</a:t>
            </a:r>
            <a:r>
              <a:rPr lang="en-US" dirty="0" err="1"/>
              <a:t>GetX</a:t>
            </a:r>
            <a:r>
              <a:rPr lang="en-US" dirty="0"/>
              <a:t>();$</a:t>
            </a:r>
            <a:r>
              <a:rPr lang="en-US" dirty="0" err="1"/>
              <a:t>labely</a:t>
            </a:r>
            <a:r>
              <a:rPr lang="en-US" dirty="0"/>
              <a:t>=$pdf-&gt;</a:t>
            </a:r>
            <a:r>
              <a:rPr lang="en-US" dirty="0" err="1"/>
              <a:t>GetY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6.		$pdf-&gt;line($labelx+5,$labely,$labelx+20,$labely);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7.		$pdf-&gt;line($xcoord,$ycoord,$xcoord2,$ycoord2);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8. $pdf-&gt;Output('./Reports/</a:t>
            </a:r>
            <a:r>
              <a:rPr lang="en-US" dirty="0" err="1"/>
              <a:t>temphist</a:t>
            </a:r>
            <a:r>
              <a:rPr lang="en-US" dirty="0"/>
              <a:t>'.$</a:t>
            </a:r>
            <a:r>
              <a:rPr lang="en-US" dirty="0" err="1"/>
              <a:t>tempnum</a:t>
            </a:r>
            <a:r>
              <a:rPr lang="en-US" dirty="0"/>
              <a:t>.'.</a:t>
            </a:r>
            <a:r>
              <a:rPr lang="en-US" dirty="0" err="1"/>
              <a:t>pdf',"F</a:t>
            </a:r>
            <a:r>
              <a:rPr lang="en-US" dirty="0"/>
              <a:t>");</a:t>
            </a:r>
          </a:p>
        </p:txBody>
      </p:sp>
    </p:spTree>
    <p:extLst>
      <p:ext uri="{BB962C8B-B14F-4D97-AF65-F5344CB8AC3E}">
        <p14:creationId xmlns:p14="http://schemas.microsoft.com/office/powerpoint/2010/main" val="26483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36289" cy="1400530"/>
          </a:xfrm>
        </p:spPr>
        <p:txBody>
          <a:bodyPr/>
          <a:lstStyle/>
          <a:p>
            <a:pPr algn="ctr"/>
            <a:r>
              <a:rPr lang="en-US" dirty="0"/>
              <a:t>Forms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9" y="1209617"/>
            <a:ext cx="5502442" cy="5418138"/>
          </a:xfr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569242" y="1209617"/>
          <a:ext cx="518962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Acrobat Document" r:id="rId4" imgW="5829212" imgH="7562850" progId="AcroExch.Document.DC">
                  <p:embed/>
                </p:oleObj>
              </mc:Choice>
              <mc:Fallback>
                <p:oleObj name="Acrobat Document" r:id="rId4" imgW="5829212" imgH="7562850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9242" y="1209617"/>
                        <a:ext cx="518962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45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7239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Extension Project Data Manager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 the hood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WIPP stack –      Windows     IIS     </a:t>
            </a:r>
            <a:r>
              <a:rPr lang="en-US" dirty="0" err="1"/>
              <a:t>Postgresql</a:t>
            </a:r>
            <a:r>
              <a:rPr lang="en-US" dirty="0"/>
              <a:t>     PHP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hlinkClick r:id="rId3"/>
              </a:rPr>
              <a:t>Qualtrics</a:t>
            </a:r>
            <a:r>
              <a:rPr lang="en-US" dirty="0"/>
              <a:t> Survey data collection with XML download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 interactive scripts/2pdf-	800 lines to create each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44 (1C)/20 (annual survey) form sections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Access controlled with central authentication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3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7239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Extension Project Data Manager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pre- code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47907"/>
              </p:ext>
            </p:extLst>
          </p:nvPr>
        </p:nvGraphicFramePr>
        <p:xfrm>
          <a:off x="1057275" y="4556568"/>
          <a:ext cx="9582149" cy="1701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5462">
                  <a:extLst>
                    <a:ext uri="{9D8B030D-6E8A-4147-A177-3AD203B41FA5}">
                      <a16:colId xmlns:a16="http://schemas.microsoft.com/office/drawing/2014/main" val="114261999"/>
                    </a:ext>
                  </a:extLst>
                </a:gridCol>
                <a:gridCol w="946556">
                  <a:extLst>
                    <a:ext uri="{9D8B030D-6E8A-4147-A177-3AD203B41FA5}">
                      <a16:colId xmlns:a16="http://schemas.microsoft.com/office/drawing/2014/main" val="909950050"/>
                    </a:ext>
                  </a:extLst>
                </a:gridCol>
                <a:gridCol w="1295881">
                  <a:extLst>
                    <a:ext uri="{9D8B030D-6E8A-4147-A177-3AD203B41FA5}">
                      <a16:colId xmlns:a16="http://schemas.microsoft.com/office/drawing/2014/main" val="932613213"/>
                    </a:ext>
                  </a:extLst>
                </a:gridCol>
                <a:gridCol w="2584250">
                  <a:extLst>
                    <a:ext uri="{9D8B030D-6E8A-4147-A177-3AD203B41FA5}">
                      <a16:colId xmlns:a16="http://schemas.microsoft.com/office/drawing/2014/main" val="3841951210"/>
                    </a:ext>
                  </a:extLst>
                </a:gridCol>
              </a:tblGrid>
              <a:tr h="8155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Educational Exhibits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5799665"/>
                  </a:ext>
                </a:extLst>
              </a:tr>
              <a:tr h="160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Activity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Amount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Contact Hours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Estimated Total Participants Reached 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8367512"/>
                  </a:ext>
                </a:extLst>
              </a:tr>
              <a:tr h="160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County Fair (Q261 if answered 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262 (sum)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263 (sum)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264 (sum)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4808604"/>
                  </a:ext>
                </a:extLst>
              </a:tr>
              <a:tr h="160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Health Fair (Q261 if answered B)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1169020"/>
                  </a:ext>
                </a:extLst>
              </a:tr>
              <a:tr h="160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Farmers Market(Q261 if answered C)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344166"/>
                  </a:ext>
                </a:extLst>
              </a:tr>
              <a:tr h="160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Other (list)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51793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43880"/>
              </p:ext>
            </p:extLst>
          </p:nvPr>
        </p:nvGraphicFramePr>
        <p:xfrm>
          <a:off x="1065212" y="1853248"/>
          <a:ext cx="9574212" cy="2320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766">
                  <a:extLst>
                    <a:ext uri="{9D8B030D-6E8A-4147-A177-3AD203B41FA5}">
                      <a16:colId xmlns:a16="http://schemas.microsoft.com/office/drawing/2014/main" val="3874791955"/>
                    </a:ext>
                  </a:extLst>
                </a:gridCol>
                <a:gridCol w="1354543">
                  <a:extLst>
                    <a:ext uri="{9D8B030D-6E8A-4147-A177-3AD203B41FA5}">
                      <a16:colId xmlns:a16="http://schemas.microsoft.com/office/drawing/2014/main" val="1303984344"/>
                    </a:ext>
                  </a:extLst>
                </a:gridCol>
                <a:gridCol w="961922">
                  <a:extLst>
                    <a:ext uri="{9D8B030D-6E8A-4147-A177-3AD203B41FA5}">
                      <a16:colId xmlns:a16="http://schemas.microsoft.com/office/drawing/2014/main" val="3421864788"/>
                    </a:ext>
                  </a:extLst>
                </a:gridCol>
                <a:gridCol w="824504">
                  <a:extLst>
                    <a:ext uri="{9D8B030D-6E8A-4147-A177-3AD203B41FA5}">
                      <a16:colId xmlns:a16="http://schemas.microsoft.com/office/drawing/2014/main" val="277264993"/>
                    </a:ext>
                  </a:extLst>
                </a:gridCol>
                <a:gridCol w="1128785">
                  <a:extLst>
                    <a:ext uri="{9D8B030D-6E8A-4147-A177-3AD203B41FA5}">
                      <a16:colId xmlns:a16="http://schemas.microsoft.com/office/drawing/2014/main" val="1183288607"/>
                    </a:ext>
                  </a:extLst>
                </a:gridCol>
                <a:gridCol w="2251028">
                  <a:extLst>
                    <a:ext uri="{9D8B030D-6E8A-4147-A177-3AD203B41FA5}">
                      <a16:colId xmlns:a16="http://schemas.microsoft.com/office/drawing/2014/main" val="2422003890"/>
                    </a:ext>
                  </a:extLst>
                </a:gridCol>
                <a:gridCol w="811417">
                  <a:extLst>
                    <a:ext uri="{9D8B030D-6E8A-4147-A177-3AD203B41FA5}">
                      <a16:colId xmlns:a16="http://schemas.microsoft.com/office/drawing/2014/main" val="3283953585"/>
                    </a:ext>
                  </a:extLst>
                </a:gridCol>
                <a:gridCol w="1378247">
                  <a:extLst>
                    <a:ext uri="{9D8B030D-6E8A-4147-A177-3AD203B41FA5}">
                      <a16:colId xmlns:a16="http://schemas.microsoft.com/office/drawing/2014/main" val="1860019210"/>
                    </a:ext>
                  </a:extLst>
                </a:gridCol>
              </a:tblGrid>
              <a:tr h="20174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4. Audio-Visual Media &amp; Computer Materials Developed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5672771"/>
                  </a:ext>
                </a:extLst>
              </a:tr>
              <a:tr h="1613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Computer Software Program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0835108"/>
                  </a:ext>
                </a:extLst>
              </a:tr>
              <a:tr h="161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Description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134893"/>
                  </a:ext>
                </a:extLst>
              </a:tr>
              <a:tr h="161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Q87 (list)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Q88 (list)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117364"/>
                  </a:ext>
                </a:extLst>
              </a:tr>
              <a:tr h="161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Powerpoint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7181741"/>
                  </a:ext>
                </a:extLst>
              </a:tr>
              <a:tr h="434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Authors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Title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# of Slides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Date Developed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Date Revised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% Development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% Content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2609419"/>
                  </a:ext>
                </a:extLst>
              </a:tr>
              <a:tr h="161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Q91 (list)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Q92 (list)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Q93 (list)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Q228 (list)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Q229 (list)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Q94 (list)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Q94 (list)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1321133"/>
                  </a:ext>
                </a:extLst>
              </a:tr>
              <a:tr h="2921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Web based instructional program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0130138"/>
                  </a:ext>
                </a:extLst>
              </a:tr>
              <a:tr h="153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Description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6363244"/>
                  </a:ext>
                </a:extLst>
              </a:tr>
              <a:tr h="1533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Q89 (list)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Q90 (list)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1718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67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55339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Extension Project Data Manager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PDF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2035" y="1933662"/>
            <a:ext cx="10155238" cy="407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//Draw Table 6</a:t>
            </a:r>
          </a:p>
          <a:p>
            <a:r>
              <a:rPr lang="en-US" dirty="0"/>
              <a:t>2.	$pdf-&gt;</a:t>
            </a:r>
            <a:r>
              <a:rPr lang="en-US" dirty="0" err="1"/>
              <a:t>SetFont</a:t>
            </a:r>
            <a:r>
              <a:rPr lang="en-US" dirty="0"/>
              <a:t>('Verdana','B',12);</a:t>
            </a:r>
          </a:p>
          <a:p>
            <a:r>
              <a:rPr lang="en-US" dirty="0"/>
              <a:t>3.	$pdf-&gt;Cell(0,5,"3. Curriculum/Program Developed",0,0,'L');</a:t>
            </a:r>
          </a:p>
          <a:p>
            <a:r>
              <a:rPr lang="en-US" dirty="0"/>
              <a:t>4.	$pdf-&gt;Ln(10);</a:t>
            </a:r>
          </a:p>
          <a:p>
            <a:r>
              <a:rPr lang="en-US" dirty="0"/>
              <a:t>5.	for ($x=0;$x&lt;</a:t>
            </a:r>
            <a:r>
              <a:rPr lang="en-US" dirty="0" err="1"/>
              <a:t>sizeof</a:t>
            </a:r>
            <a:r>
              <a:rPr lang="en-US" dirty="0"/>
              <a:t>($table6_list);++$x){</a:t>
            </a:r>
          </a:p>
          <a:p>
            <a:r>
              <a:rPr lang="en-US" dirty="0"/>
              <a:t>6.	$pdf-&gt;</a:t>
            </a:r>
            <a:r>
              <a:rPr lang="en-US" dirty="0" err="1"/>
              <a:t>SetFont</a:t>
            </a:r>
            <a:r>
              <a:rPr lang="en-US" dirty="0"/>
              <a:t>('Verdana','B',10);	</a:t>
            </a:r>
          </a:p>
          <a:p>
            <a:r>
              <a:rPr lang="en-US" dirty="0"/>
              <a:t>7.	$pdf-&gt;Write(5,$reportinfo[$table6_list[$x]]["q39"]);</a:t>
            </a:r>
          </a:p>
          <a:p>
            <a:r>
              <a:rPr lang="en-US" dirty="0"/>
              <a:t>8.	$pdf-&gt;Ln(10);</a:t>
            </a:r>
          </a:p>
          <a:p>
            <a:r>
              <a:rPr lang="en-US" dirty="0"/>
              <a:t>9.	$pdf-&gt;</a:t>
            </a:r>
            <a:r>
              <a:rPr lang="en-US" dirty="0" err="1"/>
              <a:t>SetFont</a:t>
            </a:r>
            <a:r>
              <a:rPr lang="en-US" dirty="0"/>
              <a:t>('Verdana','',9);</a:t>
            </a:r>
          </a:p>
          <a:p>
            <a:r>
              <a:rPr lang="en-US" dirty="0"/>
              <a:t>10.	$pdf-&gt;Write(5,"The curriculum ".$</a:t>
            </a:r>
            <a:r>
              <a:rPr lang="en-US" dirty="0" err="1"/>
              <a:t>reportinfo</a:t>
            </a:r>
            <a:r>
              <a:rPr lang="en-US" dirty="0"/>
              <a:t>[$table6_list[$x]]["q40"]." (".$</a:t>
            </a:r>
            <a:r>
              <a:rPr lang="en-US" dirty="0" err="1"/>
              <a:t>reportinfo</a:t>
            </a:r>
            <a:r>
              <a:rPr lang="en-US" dirty="0"/>
              <a:t>[$table6_list[$x]]["q41_1"]."% idea, ".$</a:t>
            </a:r>
            <a:r>
              <a:rPr lang="en-US" dirty="0" err="1"/>
              <a:t>reportinfo</a:t>
            </a:r>
            <a:r>
              <a:rPr lang="en-US" dirty="0"/>
              <a:t>[$table6_list[$x]]["q41_2"]."% writing, ".$</a:t>
            </a:r>
            <a:r>
              <a:rPr lang="en-US" dirty="0" err="1"/>
              <a:t>reportinfo</a:t>
            </a:r>
            <a:r>
              <a:rPr lang="en-US" dirty="0"/>
              <a:t>[$table6_list[$x]]["q41_3"]."% research)");</a:t>
            </a:r>
          </a:p>
          <a:p>
            <a:r>
              <a:rPr lang="en-US" dirty="0"/>
              <a:t>	$pdf-&gt;Ln(10);</a:t>
            </a:r>
          </a:p>
          <a:p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006199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26764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Extension Project Data Manager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PDF Code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853248"/>
            <a:ext cx="10926764" cy="4799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$</a:t>
            </a:r>
            <a:r>
              <a:rPr lang="en-US" dirty="0" err="1"/>
              <a:t>reportinfoflip</a:t>
            </a:r>
            <a:r>
              <a:rPr lang="en-US" dirty="0"/>
              <a:t>=</a:t>
            </a:r>
            <a:r>
              <a:rPr lang="en-US" dirty="0" err="1"/>
              <a:t>array_flip</a:t>
            </a:r>
            <a:r>
              <a:rPr lang="en-US" dirty="0"/>
              <a:t>($</a:t>
            </a:r>
            <a:r>
              <a:rPr lang="en-US" dirty="0" err="1"/>
              <a:t>reportinfo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2. if  ($</a:t>
            </a:r>
            <a:r>
              <a:rPr lang="en-US" dirty="0" err="1"/>
              <a:t>reportinfoflip</a:t>
            </a:r>
            <a:r>
              <a:rPr lang="en-US" dirty="0"/>
              <a:t>["q60"]!=NULL) {$q60=</a:t>
            </a:r>
            <a:r>
              <a:rPr lang="en-US" dirty="0" err="1"/>
              <a:t>array_count_values</a:t>
            </a:r>
            <a:r>
              <a:rPr lang="en-US" dirty="0"/>
              <a:t>($</a:t>
            </a:r>
            <a:r>
              <a:rPr lang="en-US" dirty="0" err="1"/>
              <a:t>reportinfoflip</a:t>
            </a:r>
            <a:r>
              <a:rPr lang="en-US" dirty="0"/>
              <a:t>["q60"]);}</a:t>
            </a:r>
          </a:p>
          <a:p>
            <a:pPr marL="0" indent="0">
              <a:buNone/>
            </a:pPr>
            <a:r>
              <a:rPr lang="en-US" dirty="0"/>
              <a:t>3. if ($</a:t>
            </a:r>
            <a:r>
              <a:rPr lang="en-US" dirty="0" err="1"/>
              <a:t>reportinfoflip</a:t>
            </a:r>
            <a:r>
              <a:rPr lang="en-US" dirty="0"/>
              <a:t>["q242"]!=NULL) {$q242=</a:t>
            </a:r>
            <a:r>
              <a:rPr lang="en-US" dirty="0" err="1"/>
              <a:t>array_count_values</a:t>
            </a:r>
            <a:r>
              <a:rPr lang="en-US" dirty="0"/>
              <a:t>($</a:t>
            </a:r>
            <a:r>
              <a:rPr lang="en-US" dirty="0" err="1"/>
              <a:t>reportinfoflip</a:t>
            </a:r>
            <a:r>
              <a:rPr lang="en-US" dirty="0"/>
              <a:t>["q242"]);}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4.		$pdf-&gt;Cell(0,5,"# of TV Programs Produced: ".$q60[17],0,0,'L’);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5.		$pdf-&gt;Cell(0,5,"Less than 2 minutes: ".$q242[1],0,0,'L');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73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2225" cy="1400530"/>
          </a:xfrm>
        </p:spPr>
        <p:txBody>
          <a:bodyPr/>
          <a:lstStyle/>
          <a:p>
            <a:pPr algn="ctr"/>
            <a:r>
              <a:rPr lang="en-US" dirty="0"/>
              <a:t>Complex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3327" y="83386"/>
            <a:ext cx="491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benedick.rutgers.edu/RULIMS-ST5-DEMO/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62855"/>
            <a:ext cx="5003816" cy="5308266"/>
          </a:xfr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515775" y="1152983"/>
          <a:ext cx="4176712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Acrobat Document" r:id="rId4" imgW="5829212" imgH="7562850" progId="AcroExch.Document.DC">
                  <p:embed/>
                </p:oleObj>
              </mc:Choice>
              <mc:Fallback>
                <p:oleObj name="Acrobat Document" r:id="rId4" imgW="5829212" imgH="7562850" progId="AcroExch.Document.DC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5775" y="1152983"/>
                        <a:ext cx="4176712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67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55339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RULIMS-ST V5.0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 the 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0842077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WIPP stack –      Windows     IIS     PostgreSQL    PHP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Version 1.0 – 2010		Version 6.0 – summer 2018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80 interactive scripts- 2 pdf scripts- 1800 pdf related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Uses school’s cascading style sheet (CSS)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Approx. 70000  samples reported to date</a:t>
            </a:r>
          </a:p>
        </p:txBody>
      </p:sp>
    </p:spTree>
    <p:extLst>
      <p:ext uri="{BB962C8B-B14F-4D97-AF65-F5344CB8AC3E}">
        <p14:creationId xmlns:p14="http://schemas.microsoft.com/office/powerpoint/2010/main" val="601105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311892"/>
            <a:ext cx="10926764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RULIMS-ST V5.0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PDF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90" y="1612670"/>
            <a:ext cx="11057486" cy="50042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1.class PDF extends FPDF{</a:t>
            </a:r>
          </a:p>
          <a:p>
            <a:pPr marL="0" indent="0">
              <a:buNone/>
            </a:pPr>
            <a:r>
              <a:rPr lang="en-US" dirty="0"/>
              <a:t>2.	function Footer(){</a:t>
            </a:r>
          </a:p>
          <a:p>
            <a:pPr marL="0" indent="0">
              <a:buNone/>
            </a:pPr>
            <a:r>
              <a:rPr lang="en-US" dirty="0"/>
              <a:t>3.		$this-&gt;</a:t>
            </a:r>
            <a:r>
              <a:rPr lang="en-US" dirty="0" err="1"/>
              <a:t>SetY</a:t>
            </a:r>
            <a:r>
              <a:rPr lang="en-US" dirty="0"/>
              <a:t>(-15);</a:t>
            </a:r>
          </a:p>
          <a:p>
            <a:pPr marL="0" indent="0">
              <a:buNone/>
            </a:pPr>
            <a:r>
              <a:rPr lang="en-US" dirty="0"/>
              <a:t>4.		$this-&gt;</a:t>
            </a:r>
            <a:r>
              <a:rPr lang="en-US" dirty="0" err="1"/>
              <a:t>SetFont</a:t>
            </a:r>
            <a:r>
              <a:rPr lang="en-US" dirty="0"/>
              <a:t>('Arial','I',8);</a:t>
            </a:r>
          </a:p>
          <a:p>
            <a:pPr marL="0" indent="0">
              <a:buNone/>
            </a:pPr>
            <a:r>
              <a:rPr lang="en-US" dirty="0"/>
              <a:t>5.		global $</a:t>
            </a:r>
            <a:r>
              <a:rPr lang="en-US" dirty="0" err="1"/>
              <a:t>displaynum</a:t>
            </a:r>
            <a:r>
              <a:rPr lang="en-US" dirty="0"/>
              <a:t>;$</a:t>
            </a:r>
            <a:r>
              <a:rPr lang="en-US" dirty="0" err="1"/>
              <a:t>sampleinfo</a:t>
            </a:r>
            <a:r>
              <a:rPr lang="en-US" dirty="0"/>
              <a:t>[0]['battery'];</a:t>
            </a:r>
          </a:p>
          <a:p>
            <a:pPr marL="0" indent="0">
              <a:buNone/>
            </a:pPr>
            <a:r>
              <a:rPr lang="en-US" dirty="0"/>
              <a:t>6.		if ($</a:t>
            </a:r>
            <a:r>
              <a:rPr lang="en-US" dirty="0" err="1"/>
              <a:t>sampleinfo</a:t>
            </a:r>
            <a:r>
              <a:rPr lang="en-US" dirty="0"/>
              <a:t>[0]['</a:t>
            </a:r>
            <a:r>
              <a:rPr lang="en-US" dirty="0" err="1"/>
              <a:t>sample_type</a:t>
            </a:r>
            <a:r>
              <a:rPr lang="en-US" dirty="0"/>
              <a:t>']!='5'){</a:t>
            </a:r>
          </a:p>
          <a:p>
            <a:pPr marL="0" indent="0">
              <a:buNone/>
            </a:pPr>
            <a:r>
              <a:rPr lang="en-US" dirty="0"/>
              <a:t>7.			$this-&gt;Cell(0,10,'Soil Test Report for Lab # '.$</a:t>
            </a:r>
            <a:r>
              <a:rPr lang="en-US" dirty="0" err="1"/>
              <a:t>displaynum</a:t>
            </a:r>
            <a:r>
              <a:rPr lang="en-US" dirty="0"/>
              <a:t>.'          Page '.$this-&gt;</a:t>
            </a:r>
            <a:r>
              <a:rPr lang="en-US" dirty="0" err="1"/>
              <a:t>PageNo</a:t>
            </a:r>
            <a:r>
              <a:rPr lang="en-US" dirty="0"/>
              <a:t>().'/{</a:t>
            </a:r>
            <a:r>
              <a:rPr lang="en-US" dirty="0" err="1"/>
              <a:t>nb</a:t>
            </a:r>
            <a:r>
              <a:rPr lang="en-US" dirty="0"/>
              <a:t>}    RULIMS-ST V5.6 ',0,0,'C');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8.		else {</a:t>
            </a:r>
          </a:p>
          <a:p>
            <a:pPr marL="0" indent="0">
              <a:buNone/>
            </a:pPr>
            <a:r>
              <a:rPr lang="en-US" dirty="0"/>
              <a:t>			$this-&gt;Cell(0,10,'Compost Test Report for Lab # '.$</a:t>
            </a:r>
            <a:r>
              <a:rPr lang="en-US" dirty="0" err="1"/>
              <a:t>displaynum</a:t>
            </a:r>
            <a:r>
              <a:rPr lang="en-US" dirty="0"/>
              <a:t>.'          Page '.$this-&gt;</a:t>
            </a:r>
            <a:r>
              <a:rPr lang="en-US" dirty="0" err="1"/>
              <a:t>PageNo</a:t>
            </a:r>
            <a:r>
              <a:rPr lang="en-US" dirty="0"/>
              <a:t>().'/{</a:t>
            </a:r>
            <a:r>
              <a:rPr lang="en-US" dirty="0" err="1"/>
              <a:t>nb</a:t>
            </a:r>
            <a:r>
              <a:rPr lang="en-US" dirty="0"/>
              <a:t>}    RULIMS-ST V5.6 ',0,0,'C');</a:t>
            </a:r>
          </a:p>
          <a:p>
            <a:pPr marL="0" indent="0">
              <a:buNone/>
            </a:pPr>
            <a:r>
              <a:rPr lang="en-US" dirty="0"/>
              <a:t>		}}}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9. $pdf=new PDF('</a:t>
            </a:r>
            <a:r>
              <a:rPr lang="en-US" dirty="0" err="1"/>
              <a:t>P','mm',array</a:t>
            </a:r>
            <a:r>
              <a:rPr lang="en-US" dirty="0"/>
              <a:t>(216,280));</a:t>
            </a:r>
          </a:p>
          <a:p>
            <a:pPr marL="0" indent="0">
              <a:buNone/>
            </a:pPr>
            <a:r>
              <a:rPr lang="en-US" dirty="0"/>
              <a:t>10. $pdf-&gt;</a:t>
            </a:r>
            <a:r>
              <a:rPr lang="en-US" dirty="0" err="1"/>
              <a:t>AliasNbPages</a:t>
            </a:r>
            <a:r>
              <a:rPr lang="en-US" dirty="0"/>
              <a:t>();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9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61474"/>
            <a:ext cx="9404723" cy="1147010"/>
          </a:xfrm>
        </p:spPr>
        <p:txBody>
          <a:bodyPr/>
          <a:lstStyle/>
          <a:p>
            <a:pPr algn="ctr"/>
            <a:r>
              <a:rPr lang="en-US" dirty="0"/>
              <a:t>F is for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38" y="1572127"/>
            <a:ext cx="1101290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FPDF - </a:t>
            </a:r>
            <a:r>
              <a:rPr lang="en-US" sz="3200" dirty="0">
                <a:solidFill>
                  <a:srgbClr val="00B0F0"/>
                </a:solidFill>
                <a:hlinkClick r:id="rId2"/>
              </a:rPr>
              <a:t>http://www.fpdf.org/</a:t>
            </a:r>
            <a:endParaRPr lang="en-US" sz="32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200" dirty="0"/>
              <a:t>“is a PHP class which allows(sic) to generate PDF files with pure PHP”. 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List- </a:t>
            </a: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simple output of search results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Graphing – </a:t>
            </a:r>
            <a:r>
              <a:rPr lang="en-US" sz="2800" dirty="0">
                <a:solidFill>
                  <a:srgbClr val="8AD0D6"/>
                </a:solidFill>
              </a:rPr>
              <a:t>adding axes and plotting </a:t>
            </a:r>
            <a:r>
              <a:rPr lang="en-US" sz="2800" dirty="0" err="1">
                <a:solidFill>
                  <a:srgbClr val="8AD0D6"/>
                </a:solidFill>
              </a:rPr>
              <a:t>x,y</a:t>
            </a:r>
            <a:r>
              <a:rPr lang="en-US" sz="2800" dirty="0">
                <a:solidFill>
                  <a:srgbClr val="8AD0D6"/>
                </a:solidFill>
              </a:rPr>
              <a:t> coordinates  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Forms- </a:t>
            </a:r>
            <a:r>
              <a:rPr lang="en-US" sz="2800" dirty="0">
                <a:solidFill>
                  <a:srgbClr val="8AD0D6"/>
                </a:solidFill>
              </a:rPr>
              <a:t>filling in tables with information from databases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Complex Documents- </a:t>
            </a:r>
            <a:r>
              <a:rPr lang="en-US" sz="2800" dirty="0">
                <a:solidFill>
                  <a:srgbClr val="8AD0D6"/>
                </a:solidFill>
              </a:rPr>
              <a:t>combining all of the above with headers, footers, and logic.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0529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86954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RULIMS-ST </a:t>
            </a:r>
            <a:r>
              <a:rPr lang="en-US" dirty="0">
                <a:solidFill>
                  <a:srgbClr val="58C1BA"/>
                </a:solidFill>
                <a:hlinkClick r:id="rId2"/>
              </a:rPr>
              <a:t>V5.0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PDF Code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123" y="1812175"/>
            <a:ext cx="10509568" cy="48213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				$</a:t>
            </a:r>
            <a:r>
              <a:rPr lang="en-US" dirty="0" err="1"/>
              <a:t>ycoord</a:t>
            </a:r>
            <a:r>
              <a:rPr lang="en-US" dirty="0"/>
              <a:t>=$pdf-&gt;</a:t>
            </a:r>
            <a:r>
              <a:rPr lang="en-US" dirty="0" err="1"/>
              <a:t>GetY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2.				$pdf-&gt;Cell(15,5,$phlabel1,0,0,'L');</a:t>
            </a:r>
          </a:p>
          <a:p>
            <a:pPr marL="0" indent="0">
              <a:buNone/>
            </a:pPr>
            <a:r>
              <a:rPr lang="en-US" dirty="0"/>
              <a:t>3.				$</a:t>
            </a:r>
            <a:r>
              <a:rPr lang="en-US" dirty="0" err="1"/>
              <a:t>phmark</a:t>
            </a:r>
            <a:r>
              <a:rPr lang="en-US" dirty="0"/>
              <a:t>=($</a:t>
            </a:r>
            <a:r>
              <a:rPr lang="en-US" dirty="0" err="1"/>
              <a:t>standardresults</a:t>
            </a:r>
            <a:r>
              <a:rPr lang="en-US" dirty="0"/>
              <a:t>[0]['</a:t>
            </a:r>
            <a:r>
              <a:rPr lang="en-US" dirty="0" err="1"/>
              <a:t>ph</a:t>
            </a:r>
            <a:r>
              <a:rPr lang="en-US" dirty="0"/>
              <a:t>']-4)*30;</a:t>
            </a:r>
          </a:p>
          <a:p>
            <a:pPr marL="0" indent="0">
              <a:buNone/>
            </a:pPr>
            <a:r>
              <a:rPr lang="en-US" dirty="0"/>
              <a:t>4.				if ($</a:t>
            </a:r>
            <a:r>
              <a:rPr lang="en-US" dirty="0" err="1"/>
              <a:t>phmark</a:t>
            </a:r>
            <a:r>
              <a:rPr lang="en-US" dirty="0"/>
              <a:t>&gt;120){$</a:t>
            </a:r>
            <a:r>
              <a:rPr lang="en-US" dirty="0" err="1"/>
              <a:t>phmark</a:t>
            </a:r>
            <a:r>
              <a:rPr lang="en-US" dirty="0"/>
              <a:t>=120;}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5.				$pdf-&gt;line($phmark-2+45,$ycoord+2,$phmark+45,$ycoord+4);</a:t>
            </a:r>
          </a:p>
          <a:p>
            <a:pPr marL="0" indent="0">
              <a:buNone/>
            </a:pPr>
            <a:r>
              <a:rPr lang="en-US" dirty="0"/>
              <a:t>6.				$pdf-&gt;line($phmark+45,$ycoord+4,$phmark+2+45,$ycoord+2);</a:t>
            </a:r>
          </a:p>
          <a:p>
            <a:pPr marL="0" indent="0">
              <a:buNone/>
            </a:pPr>
            <a:r>
              <a:rPr lang="en-US" dirty="0"/>
              <a:t>				$phline1=($</a:t>
            </a:r>
            <a:r>
              <a:rPr lang="en-US" dirty="0" err="1"/>
              <a:t>cropinfo</a:t>
            </a:r>
            <a:r>
              <a:rPr lang="en-US" dirty="0"/>
              <a:t>[0]['</a:t>
            </a:r>
            <a:r>
              <a:rPr lang="en-US" dirty="0" err="1"/>
              <a:t>phtarget</a:t>
            </a:r>
            <a:r>
              <a:rPr lang="en-US" dirty="0"/>
              <a:t>']-5.5)*30;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7.				$pdf-&gt;</a:t>
            </a:r>
            <a:r>
              <a:rPr lang="en-US" dirty="0" err="1"/>
              <a:t>SetFillColor</a:t>
            </a:r>
            <a:r>
              <a:rPr lang="en-US" dirty="0"/>
              <a:t>(255,0,0);</a:t>
            </a:r>
          </a:p>
          <a:p>
            <a:pPr marL="0" indent="0">
              <a:buNone/>
            </a:pPr>
            <a:r>
              <a:rPr lang="it-IT" dirty="0"/>
              <a:t>8.				$pdf-&gt;Cell($phline1,4,'',0,0,'L',true)</a:t>
            </a:r>
          </a:p>
          <a:p>
            <a:pPr marL="0" indent="0">
              <a:buNone/>
            </a:pPr>
            <a:r>
              <a:rPr lang="en-US" dirty="0"/>
              <a:t>9.				$pdf-&gt;</a:t>
            </a:r>
            <a:r>
              <a:rPr lang="en-US" dirty="0" err="1"/>
              <a:t>SetFillColor</a:t>
            </a:r>
            <a:r>
              <a:rPr lang="en-US" dirty="0"/>
              <a:t>(255,255,0);</a:t>
            </a:r>
          </a:p>
          <a:p>
            <a:pPr marL="0" indent="0">
              <a:buNone/>
            </a:pPr>
            <a:r>
              <a:rPr lang="en-US" dirty="0"/>
              <a:t>10.				</a:t>
            </a:r>
            <a:r>
              <a:rPr lang="it-IT" dirty="0"/>
              <a:t>$pdf-&gt;Cell($phline2,4,'',0,0,'L',true);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52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26764" cy="140053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4DA9A3"/>
                </a:solidFill>
              </a:rPr>
              <a:t>Summary and Status</a:t>
            </a:r>
            <a:r>
              <a:rPr lang="en-US" u="sn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63535"/>
            <a:ext cx="10926763" cy="53783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Diverse set of applications using FPDF</a:t>
            </a:r>
          </a:p>
          <a:p>
            <a:pPr marL="0" indent="0">
              <a:buNone/>
            </a:pPr>
            <a:endParaRPr lang="en-US" dirty="0"/>
          </a:p>
          <a:p>
            <a:pPr>
              <a:buSzPct val="180000"/>
              <a:buFont typeface="Arial" panose="020B0604020202020204" pitchFamily="34" charset="0"/>
              <a:buChar char="•"/>
            </a:pPr>
            <a:r>
              <a:rPr lang="en-US" dirty="0"/>
              <a:t>Plant-Pollinator Search engine- simple lists</a:t>
            </a:r>
          </a:p>
          <a:p>
            <a:pPr marL="0" indent="0">
              <a:buSzPct val="180000"/>
              <a:buNone/>
            </a:pPr>
            <a:r>
              <a:rPr lang="en-US" dirty="0"/>
              <a:t>		will add noxious weed information to search results</a:t>
            </a:r>
          </a:p>
          <a:p>
            <a:pPr>
              <a:buSzPct val="18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180000"/>
              <a:buFont typeface="Arial" panose="020B0604020202020204" pitchFamily="34" charset="0"/>
              <a:buChar char="•"/>
            </a:pPr>
            <a:r>
              <a:rPr lang="en-US" dirty="0"/>
              <a:t>Degree Day Calculator-  color coded graphing</a:t>
            </a:r>
          </a:p>
          <a:p>
            <a:pPr marL="0" indent="0">
              <a:buSzPct val="180000"/>
              <a:buNone/>
            </a:pPr>
            <a:r>
              <a:rPr lang="en-US" dirty="0"/>
              <a:t>		recently added data download</a:t>
            </a:r>
          </a:p>
          <a:p>
            <a:pPr>
              <a:buSzPct val="18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SzPct val="180000"/>
              <a:buFont typeface="Arial" panose="020B0604020202020204" pitchFamily="34" charset="0"/>
              <a:buChar char="•"/>
            </a:pPr>
            <a:r>
              <a:rPr lang="en-US" dirty="0"/>
              <a:t>Extension Project Data Manager-	automating forms with </a:t>
            </a:r>
            <a:r>
              <a:rPr lang="en-US" dirty="0" err="1"/>
              <a:t>Qualtrics</a:t>
            </a:r>
            <a:r>
              <a:rPr lang="en-US" dirty="0"/>
              <a:t> survey data	</a:t>
            </a:r>
          </a:p>
          <a:p>
            <a:pPr marL="0" indent="0">
              <a:buSzPct val="180000"/>
              <a:buNone/>
            </a:pPr>
            <a:r>
              <a:rPr lang="en-US" dirty="0"/>
              <a:t>		No updates currently planned</a:t>
            </a:r>
          </a:p>
          <a:p>
            <a:pPr marL="0" indent="0">
              <a:buSzPct val="180000"/>
              <a:buNone/>
            </a:pPr>
            <a:endParaRPr lang="en-US" dirty="0"/>
          </a:p>
          <a:p>
            <a:pPr>
              <a:buSzPct val="180000"/>
              <a:buFont typeface="Arial" panose="020B0604020202020204" pitchFamily="34" charset="0"/>
              <a:buChar char="•"/>
            </a:pPr>
            <a:r>
              <a:rPr lang="en-US" dirty="0"/>
              <a:t>Laboratory Information Management System- complex multipage reports</a:t>
            </a:r>
          </a:p>
          <a:p>
            <a:pPr marL="0" indent="0">
              <a:buSzPct val="180000"/>
              <a:buNone/>
            </a:pPr>
            <a:r>
              <a:rPr lang="en-US" dirty="0"/>
              <a:t>		Currently adding new features such as: Data removal and Data downloads</a:t>
            </a:r>
          </a:p>
          <a:p>
            <a:pPr marL="457200" lvl="1" indent="0">
              <a:buSzPct val="18000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33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26764" cy="140053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58C1BA"/>
                </a:solidFill>
              </a:rPr>
              <a:t>Acknowledgements</a:t>
            </a:r>
            <a:r>
              <a:rPr lang="en-US" dirty="0">
                <a:solidFill>
                  <a:srgbClr val="669A97"/>
                </a:solidFill>
              </a:rPr>
              <a:t/>
            </a:r>
            <a:br>
              <a:rPr lang="en-US" dirty="0">
                <a:solidFill>
                  <a:srgbClr val="669A97"/>
                </a:solidFill>
              </a:rPr>
            </a:br>
            <a:r>
              <a:rPr lang="en-US" sz="1400" dirty="0">
                <a:solidFill>
                  <a:srgbClr val="669A97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052918"/>
            <a:ext cx="11646131" cy="4805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FFFF00"/>
                </a:solidFill>
              </a:rPr>
              <a:t>Protecting Bees</a:t>
            </a:r>
            <a:r>
              <a:rPr lang="en-US" sz="2400" dirty="0"/>
              <a:t>								</a:t>
            </a:r>
            <a:r>
              <a:rPr lang="en-US" sz="2400" u="sng" dirty="0">
                <a:solidFill>
                  <a:srgbClr val="FFFF00"/>
                </a:solidFill>
              </a:rPr>
              <a:t>Degree Day Calculator</a:t>
            </a:r>
          </a:p>
          <a:p>
            <a:pPr marL="0" indent="0">
              <a:buNone/>
            </a:pPr>
            <a:r>
              <a:rPr lang="en-US" sz="2400" dirty="0"/>
              <a:t>Dr. </a:t>
            </a:r>
            <a:r>
              <a:rPr lang="en-US" sz="2400" dirty="0" err="1"/>
              <a:t>Cristi</a:t>
            </a:r>
            <a:r>
              <a:rPr lang="en-US" sz="2400" dirty="0"/>
              <a:t> Palmer	 								Dr. Peter </a:t>
            </a:r>
            <a:r>
              <a:rPr lang="en-US" sz="2400" dirty="0" err="1"/>
              <a:t>Oudemans</a:t>
            </a:r>
            <a:endParaRPr lang="en-US" sz="2400" dirty="0"/>
          </a:p>
          <a:p>
            <a:pPr marL="0" indent="0">
              <a:buNone/>
            </a:pPr>
            <a:r>
              <a:rPr lang="en-US" sz="1800" dirty="0"/>
              <a:t>IR-4 Ornamental Horticulture Program Manager</a:t>
            </a:r>
            <a:r>
              <a:rPr lang="en-US" sz="2400" dirty="0"/>
              <a:t>		</a:t>
            </a:r>
            <a:r>
              <a:rPr lang="en-US" sz="1800" dirty="0"/>
              <a:t>Professor – Dept. of Plant Biology and Pathology</a:t>
            </a:r>
            <a:r>
              <a:rPr lang="en-US" sz="2400" dirty="0"/>
              <a:t>		Yun-</a:t>
            </a:r>
            <a:r>
              <a:rPr lang="en-US" sz="2400" dirty="0" err="1"/>
              <a:t>han</a:t>
            </a:r>
            <a:r>
              <a:rPr lang="en-US" sz="2400" dirty="0"/>
              <a:t> Lan								</a:t>
            </a:r>
          </a:p>
          <a:p>
            <a:pPr marL="0" indent="0">
              <a:buNone/>
            </a:pPr>
            <a:r>
              <a:rPr lang="en-US" sz="2400" dirty="0"/>
              <a:t>	Amy Abate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FFFF00"/>
                </a:solidFill>
              </a:rPr>
              <a:t>Extension Project Data Manager</a:t>
            </a:r>
            <a:r>
              <a:rPr lang="en-US" sz="2400" dirty="0"/>
              <a:t>			</a:t>
            </a:r>
            <a:r>
              <a:rPr lang="en-US" sz="2400" u="sng" dirty="0">
                <a:solidFill>
                  <a:srgbClr val="FFFF00"/>
                </a:solidFill>
              </a:rPr>
              <a:t>RULIMS-ST</a:t>
            </a:r>
            <a:r>
              <a:rPr lang="en-US" sz="2400" dirty="0"/>
              <a:t>		</a:t>
            </a:r>
          </a:p>
          <a:p>
            <a:pPr marL="0" indent="0">
              <a:buNone/>
            </a:pPr>
            <a:r>
              <a:rPr lang="en-US" sz="2400" dirty="0"/>
              <a:t>Dr. Sara </a:t>
            </a:r>
            <a:r>
              <a:rPr lang="en-US" sz="2400" dirty="0" err="1"/>
              <a:t>Elnakib</a:t>
            </a:r>
            <a:r>
              <a:rPr lang="en-US" sz="2400" dirty="0"/>
              <a:t>									Dr. Stephanie Murphy-Director</a:t>
            </a:r>
          </a:p>
          <a:p>
            <a:pPr marL="0" indent="0">
              <a:buNone/>
            </a:pPr>
            <a:r>
              <a:rPr lang="en-US" sz="1800" dirty="0"/>
              <a:t>Extension Agent- Passaic County</a:t>
            </a:r>
            <a:r>
              <a:rPr lang="en-US" sz="2400" dirty="0"/>
              <a:t>							Stephen </a:t>
            </a:r>
            <a:r>
              <a:rPr lang="en-US" sz="2400" dirty="0" err="1"/>
              <a:t>Griglak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											</a:t>
            </a:r>
            <a:r>
              <a:rPr lang="en-US" sz="2400" dirty="0" err="1"/>
              <a:t>Terriann</a:t>
            </a:r>
            <a:r>
              <a:rPr lang="en-US" sz="2400" dirty="0"/>
              <a:t> </a:t>
            </a:r>
            <a:r>
              <a:rPr lang="en-US" sz="2400" dirty="0" err="1"/>
              <a:t>DiLalo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											Phyllis </a:t>
            </a:r>
            <a:r>
              <a:rPr lang="en-US" sz="2400" dirty="0" err="1"/>
              <a:t>Breeman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5300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00267" cy="1400530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58C1BA"/>
                </a:solidFill>
              </a:rPr>
              <a:t>Acknowledgements</a:t>
            </a:r>
            <a:r>
              <a:rPr lang="en-US" dirty="0">
                <a:solidFill>
                  <a:srgbClr val="669A97"/>
                </a:solidFill>
              </a:rPr>
              <a:t/>
            </a:r>
            <a:br>
              <a:rPr lang="en-US" dirty="0">
                <a:solidFill>
                  <a:srgbClr val="669A97"/>
                </a:solidFill>
              </a:rPr>
            </a:br>
            <a:r>
              <a:rPr lang="en-US" sz="1400" dirty="0">
                <a:solidFill>
                  <a:srgbClr val="669A97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Other People’s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FPDF- Olivier </a:t>
            </a:r>
            <a:r>
              <a:rPr lang="en-US" dirty="0" err="1"/>
              <a:t>Plathey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PDF creation (all)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jQuery-	 John </a:t>
            </a:r>
            <a:r>
              <a:rPr lang="en-US" dirty="0" err="1"/>
              <a:t>Resig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Autocomplete customer search (RULIMS-ST)</a:t>
            </a:r>
          </a:p>
          <a:p>
            <a:pPr marL="0" indent="0">
              <a:buNone/>
            </a:pPr>
            <a:r>
              <a:rPr lang="en-US" dirty="0"/>
              <a:t>	Tab switching for sample updates (RULIMS-ST)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Css3buttongenerator- Steven </a:t>
            </a:r>
            <a:r>
              <a:rPr lang="en-US" dirty="0" err="1"/>
              <a:t>Wanderski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Submit Buttons (all)</a:t>
            </a:r>
          </a:p>
        </p:txBody>
      </p:sp>
    </p:spTree>
    <p:extLst>
      <p:ext uri="{BB962C8B-B14F-4D97-AF65-F5344CB8AC3E}">
        <p14:creationId xmlns:p14="http://schemas.microsoft.com/office/powerpoint/2010/main" val="2023626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6893" cy="1400530"/>
          </a:xfrm>
        </p:spPr>
        <p:txBody>
          <a:bodyPr/>
          <a:lstStyle/>
          <a:p>
            <a:pPr algn="ctr"/>
            <a:r>
              <a:rPr lang="en-US" dirty="0"/>
              <a:t>Q &amp;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10916892" cy="41954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Contact- robert.muldowney@sebs.rutgers.edu</a:t>
            </a:r>
          </a:p>
        </p:txBody>
      </p:sp>
    </p:spTree>
    <p:extLst>
      <p:ext uri="{BB962C8B-B14F-4D97-AF65-F5344CB8AC3E}">
        <p14:creationId xmlns:p14="http://schemas.microsoft.com/office/powerpoint/2010/main" val="118368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6184" cy="1400530"/>
          </a:xfrm>
        </p:spPr>
        <p:txBody>
          <a:bodyPr/>
          <a:lstStyle/>
          <a:p>
            <a:pPr algn="ctr"/>
            <a:r>
              <a:rPr lang="en-US" dirty="0"/>
              <a:t>List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35243"/>
            <a:ext cx="5257667" cy="5422578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3984"/>
              </p:ext>
            </p:extLst>
          </p:nvPr>
        </p:nvGraphicFramePr>
        <p:xfrm>
          <a:off x="6505641" y="1235243"/>
          <a:ext cx="5373765" cy="542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Acrobat Document" r:id="rId4" imgW="5829212" imgH="7429500" progId="AcroExch.Document.DC">
                  <p:embed/>
                </p:oleObj>
              </mc:Choice>
              <mc:Fallback>
                <p:oleObj name="Acrobat Document" r:id="rId4" imgW="5829212" imgH="74295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5641" y="1235243"/>
                        <a:ext cx="5373765" cy="5422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5149" y="188024"/>
            <a:ext cx="433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protectingbees.njaes.rutgers.edu</a:t>
            </a:r>
          </a:p>
        </p:txBody>
      </p:sp>
    </p:spTree>
    <p:extLst>
      <p:ext uri="{BB962C8B-B14F-4D97-AF65-F5344CB8AC3E}">
        <p14:creationId xmlns:p14="http://schemas.microsoft.com/office/powerpoint/2010/main" val="52177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2225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Protecting Bees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 the 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091222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LAMP STACK- 	Linux 	Apache 	</a:t>
            </a:r>
            <a:r>
              <a:rPr lang="en-US" dirty="0" err="1"/>
              <a:t>MariaDB</a:t>
            </a:r>
            <a:r>
              <a:rPr lang="en-US" dirty="0"/>
              <a:t>(</a:t>
            </a:r>
            <a:r>
              <a:rPr lang="en-US" dirty="0" err="1"/>
              <a:t>Mysql</a:t>
            </a:r>
            <a:r>
              <a:rPr lang="en-US" dirty="0"/>
              <a:t>) 	PHP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Iframe within a WordPress 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 scripts- 1 pdf script– 45 lines of code to create 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 Data Input Screens- General </a:t>
            </a:r>
            <a:r>
              <a:rPr lang="en-US" dirty="0" err="1"/>
              <a:t>Publication,Planting</a:t>
            </a:r>
            <a:r>
              <a:rPr lang="en-US" dirty="0"/>
              <a:t> </a:t>
            </a:r>
            <a:r>
              <a:rPr lang="en-US" dirty="0" err="1"/>
              <a:t>Information,Observations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Plants- External </a:t>
            </a:r>
            <a:r>
              <a:rPr lang="en-US" dirty="0" err="1"/>
              <a:t>MSAccess</a:t>
            </a:r>
            <a:r>
              <a:rPr lang="en-US" dirty="0"/>
              <a:t> Database via </a:t>
            </a:r>
            <a:r>
              <a:rPr lang="en-US" dirty="0" err="1"/>
              <a:t>Bayercode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1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77263" cy="1400530"/>
          </a:xfrm>
        </p:spPr>
        <p:txBody>
          <a:bodyPr/>
          <a:lstStyle/>
          <a:p>
            <a:pPr algn="ctr"/>
            <a:r>
              <a:rPr lang="en-US" dirty="0"/>
              <a:t>FPDF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081" y="1411233"/>
            <a:ext cx="8946541" cy="5069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General use: </a:t>
            </a:r>
            <a:r>
              <a:rPr lang="en-US" b="1" dirty="0"/>
              <a:t>require(</a:t>
            </a:r>
            <a:r>
              <a:rPr lang="en-US" dirty="0"/>
              <a:t>‘</a:t>
            </a:r>
            <a:r>
              <a:rPr lang="en-US" dirty="0" err="1"/>
              <a:t>fpdf.php</a:t>
            </a:r>
            <a:r>
              <a:rPr lang="en-US" dirty="0"/>
              <a:t>'</a:t>
            </a:r>
            <a:r>
              <a:rPr lang="en-US" b="1" dirty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transparency:</a:t>
            </a:r>
            <a:r>
              <a:rPr lang="en-US" b="1" dirty="0" err="1"/>
              <a:t>require</a:t>
            </a:r>
            <a:r>
              <a:rPr lang="en-US" b="1" dirty="0"/>
              <a:t>(</a:t>
            </a:r>
            <a:r>
              <a:rPr lang="en-US" dirty="0"/>
              <a:t>'</a:t>
            </a:r>
            <a:r>
              <a:rPr lang="en-US" dirty="0" err="1"/>
              <a:t>alphapdf.php</a:t>
            </a:r>
            <a:r>
              <a:rPr lang="en-US" dirty="0"/>
              <a:t>’</a:t>
            </a:r>
            <a:r>
              <a:rPr lang="en-US" b="1" dirty="0"/>
              <a:t>);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START:	$pdf </a:t>
            </a:r>
            <a:r>
              <a:rPr lang="en-US" b="1" dirty="0"/>
              <a:t>= new </a:t>
            </a:r>
            <a:r>
              <a:rPr lang="en-US" dirty="0"/>
              <a:t>FPDF</a:t>
            </a:r>
            <a:r>
              <a:rPr lang="en-US" b="1" dirty="0"/>
              <a:t>();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between: $pdf-&gt;Command();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END:	$pdf</a:t>
            </a:r>
            <a:r>
              <a:rPr lang="en-US" b="1" dirty="0"/>
              <a:t>-&gt;</a:t>
            </a:r>
            <a:r>
              <a:rPr lang="en-US" dirty="0"/>
              <a:t>Output</a:t>
            </a:r>
            <a:r>
              <a:rPr lang="en-US" b="1" dirty="0"/>
              <a:t>();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Standard Command:	</a:t>
            </a:r>
            <a:r>
              <a:rPr lang="en-US" dirty="0" err="1"/>
              <a:t>AddPage</a:t>
            </a:r>
            <a:r>
              <a:rPr lang="en-US" b="1" dirty="0"/>
              <a:t>(), </a:t>
            </a:r>
            <a:r>
              <a:rPr lang="en-US" dirty="0" err="1"/>
              <a:t>SetFont</a:t>
            </a:r>
            <a:r>
              <a:rPr lang="en-US" b="1" dirty="0"/>
              <a:t>(),</a:t>
            </a:r>
            <a:r>
              <a:rPr lang="en-US" dirty="0"/>
              <a:t> Cell</a:t>
            </a:r>
            <a:r>
              <a:rPr lang="en-US" b="1" dirty="0"/>
              <a:t>(),</a:t>
            </a:r>
            <a:r>
              <a:rPr lang="en-US" dirty="0"/>
              <a:t> Write();Ln();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Graphical:	</a:t>
            </a:r>
            <a:r>
              <a:rPr lang="en-US" dirty="0" err="1"/>
              <a:t>GetX</a:t>
            </a:r>
            <a:r>
              <a:rPr lang="en-US" dirty="0"/>
              <a:t>(),</a:t>
            </a:r>
            <a:r>
              <a:rPr lang="en-US" dirty="0" err="1"/>
              <a:t>GetY</a:t>
            </a:r>
            <a:r>
              <a:rPr lang="en-US" dirty="0"/>
              <a:t>(),</a:t>
            </a:r>
            <a:r>
              <a:rPr lang="en-US" dirty="0" err="1"/>
              <a:t>SetX</a:t>
            </a:r>
            <a:r>
              <a:rPr lang="en-US" dirty="0"/>
              <a:t>(),</a:t>
            </a:r>
            <a:r>
              <a:rPr lang="en-US" dirty="0" err="1"/>
              <a:t>SetY</a:t>
            </a:r>
            <a:r>
              <a:rPr lang="en-US" dirty="0"/>
              <a:t>(),Image(),Line()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6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7239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Protecting Bees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PDF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1.$pdf=new PDF('</a:t>
            </a:r>
            <a:r>
              <a:rPr lang="en-US" dirty="0" err="1"/>
              <a:t>P','mm',array</a:t>
            </a:r>
            <a:r>
              <a:rPr lang="en-US" dirty="0"/>
              <a:t>(216,275));</a:t>
            </a:r>
          </a:p>
          <a:p>
            <a:pPr marL="0" indent="0">
              <a:buNone/>
            </a:pPr>
            <a:r>
              <a:rPr lang="en-US" dirty="0"/>
              <a:t>2.	$pdf-&gt;</a:t>
            </a:r>
            <a:r>
              <a:rPr lang="en-US" dirty="0" err="1"/>
              <a:t>AddPage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3.	$pdf-&gt;Image($beeimage,10,10);</a:t>
            </a:r>
          </a:p>
          <a:p>
            <a:pPr marL="0" indent="0">
              <a:buNone/>
            </a:pPr>
            <a:r>
              <a:rPr lang="en-US" dirty="0"/>
              <a:t>4.	$pdf-&gt;Image($ir4image,185,10);</a:t>
            </a:r>
          </a:p>
          <a:p>
            <a:pPr marL="0" indent="0">
              <a:buNone/>
            </a:pPr>
            <a:r>
              <a:rPr lang="en-US" dirty="0"/>
              <a:t>5.	$pdf-&gt;</a:t>
            </a:r>
            <a:r>
              <a:rPr lang="en-US" dirty="0" err="1"/>
              <a:t>SetY</a:t>
            </a:r>
            <a:r>
              <a:rPr lang="en-US" dirty="0"/>
              <a:t>(15);</a:t>
            </a:r>
          </a:p>
          <a:p>
            <a:pPr marL="0" indent="0">
              <a:buNone/>
            </a:pPr>
            <a:r>
              <a:rPr lang="en-US" dirty="0"/>
              <a:t>6.	$pdf-&gt;</a:t>
            </a:r>
            <a:r>
              <a:rPr lang="en-US" dirty="0" err="1"/>
              <a:t>AddFont</a:t>
            </a:r>
            <a:r>
              <a:rPr lang="en-US" dirty="0"/>
              <a:t>('</a:t>
            </a:r>
            <a:r>
              <a:rPr lang="en-US" dirty="0" err="1"/>
              <a:t>helvetica</a:t>
            </a:r>
            <a:r>
              <a:rPr lang="en-US" dirty="0"/>
              <a:t>','');</a:t>
            </a:r>
          </a:p>
          <a:p>
            <a:pPr marL="0" indent="0">
              <a:buNone/>
            </a:pPr>
            <a:r>
              <a:rPr lang="en-US" dirty="0"/>
              <a:t>7.	$pdf-&gt;</a:t>
            </a:r>
            <a:r>
              <a:rPr lang="en-US" dirty="0" err="1"/>
              <a:t>AddFont</a:t>
            </a:r>
            <a:r>
              <a:rPr lang="en-US" dirty="0"/>
              <a:t>('</a:t>
            </a:r>
            <a:r>
              <a:rPr lang="en-US" dirty="0" err="1"/>
              <a:t>helvetica</a:t>
            </a:r>
            <a:r>
              <a:rPr lang="en-US" dirty="0"/>
              <a:t>','B');</a:t>
            </a:r>
          </a:p>
          <a:p>
            <a:pPr marL="0" indent="0">
              <a:buNone/>
            </a:pPr>
            <a:r>
              <a:rPr lang="en-US" dirty="0"/>
              <a:t>8.	$pdf-&gt;</a:t>
            </a:r>
            <a:r>
              <a:rPr lang="en-US" dirty="0" err="1"/>
              <a:t>SetTextColor</a:t>
            </a:r>
            <a:r>
              <a:rPr lang="en-US" dirty="0"/>
              <a:t>(0,102,0);</a:t>
            </a:r>
          </a:p>
          <a:p>
            <a:pPr marL="0" indent="0">
              <a:buNone/>
            </a:pPr>
            <a:r>
              <a:rPr lang="en-US" dirty="0"/>
              <a:t>9.	$pdf-&gt;</a:t>
            </a:r>
            <a:r>
              <a:rPr lang="en-US" dirty="0" err="1"/>
              <a:t>SetFont</a:t>
            </a:r>
            <a:r>
              <a:rPr lang="en-US" dirty="0"/>
              <a:t>('helvetica','B',28);</a:t>
            </a:r>
          </a:p>
          <a:p>
            <a:pPr marL="0" indent="0">
              <a:buNone/>
            </a:pPr>
            <a:r>
              <a:rPr lang="en-US" dirty="0"/>
              <a:t>10.  $pdf-&gt;Cell(20,0,'Protecting Bees',0,0,'L');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1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45814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Protecting Bees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select PDF code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900332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1. for ($y=0;$y&lt;</a:t>
            </a:r>
            <a:r>
              <a:rPr lang="en-US" dirty="0" err="1"/>
              <a:t>sizeof</a:t>
            </a:r>
            <a:r>
              <a:rPr lang="en-US" dirty="0"/>
              <a:t>($</a:t>
            </a:r>
            <a:r>
              <a:rPr lang="en-US" dirty="0" err="1"/>
              <a:t>croplist</a:t>
            </a:r>
            <a:r>
              <a:rPr lang="en-US" dirty="0"/>
              <a:t>);++$y){</a:t>
            </a:r>
          </a:p>
          <a:p>
            <a:pPr marL="457200" lvl="1" indent="0">
              <a:buNone/>
            </a:pPr>
            <a:r>
              <a:rPr lang="en-US" dirty="0"/>
              <a:t>2.		$pdf-&gt;Cell($buffer,0,($y+1).". ",0,0,'R’);</a:t>
            </a:r>
          </a:p>
          <a:p>
            <a:pPr marL="457200" lvl="1" indent="0">
              <a:buNone/>
            </a:pPr>
            <a:r>
              <a:rPr lang="en-US" dirty="0"/>
              <a:t>3.		$pdf-&gt;Write(0,$croplist[$y]['</a:t>
            </a:r>
            <a:r>
              <a:rPr lang="en-US" dirty="0" err="1"/>
              <a:t>CropCommonName</a:t>
            </a:r>
            <a:r>
              <a:rPr lang="en-US" dirty="0"/>
              <a:t>']);</a:t>
            </a:r>
          </a:p>
          <a:p>
            <a:pPr marL="457200" lvl="1" indent="0">
              <a:buNone/>
            </a:pPr>
            <a:r>
              <a:rPr lang="en-US" dirty="0"/>
              <a:t>4.		$pdf-&gt;</a:t>
            </a:r>
            <a:r>
              <a:rPr lang="en-US" dirty="0" err="1"/>
              <a:t>SetFont</a:t>
            </a:r>
            <a:r>
              <a:rPr lang="en-US" dirty="0"/>
              <a:t>('helvetica','I',14);</a:t>
            </a:r>
          </a:p>
          <a:p>
            <a:pPr marL="457200" lvl="1" indent="0">
              <a:buNone/>
            </a:pPr>
            <a:r>
              <a:rPr lang="en-US" dirty="0"/>
              <a:t>5.		$pdf-&gt;Write(0," - ".$</a:t>
            </a:r>
            <a:r>
              <a:rPr lang="en-US" dirty="0" err="1"/>
              <a:t>croplist</a:t>
            </a:r>
            <a:r>
              <a:rPr lang="en-US" dirty="0"/>
              <a:t>[$y]['</a:t>
            </a:r>
            <a:r>
              <a:rPr lang="en-US" dirty="0" err="1"/>
              <a:t>CropLatinName</a:t>
            </a:r>
            <a:r>
              <a:rPr lang="en-US" dirty="0"/>
              <a:t>']);</a:t>
            </a:r>
          </a:p>
          <a:p>
            <a:pPr marL="0" indent="0">
              <a:buNone/>
            </a:pPr>
            <a:r>
              <a:rPr lang="en-US" dirty="0"/>
              <a:t>	6.		$pdf-&gt;</a:t>
            </a:r>
            <a:r>
              <a:rPr lang="en-US" dirty="0" err="1"/>
              <a:t>SetFont</a:t>
            </a:r>
            <a:r>
              <a:rPr lang="en-US" dirty="0"/>
              <a:t>('helvetica','',14);</a:t>
            </a:r>
          </a:p>
          <a:p>
            <a:pPr marL="0" indent="0">
              <a:buNone/>
            </a:pPr>
            <a:r>
              <a:rPr lang="en-US" dirty="0"/>
              <a:t>	7.		$pdf-&gt;Ln(5);}</a:t>
            </a:r>
          </a:p>
          <a:p>
            <a:pPr marL="457200" lvl="1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8. $pdf-&gt;Output($</a:t>
            </a:r>
            <a:r>
              <a:rPr lang="en-US" dirty="0" err="1"/>
              <a:t>fullname</a:t>
            </a:r>
            <a:r>
              <a:rPr lang="en-US" dirty="0"/>
              <a:t>,'F');</a:t>
            </a:r>
          </a:p>
        </p:txBody>
      </p:sp>
    </p:spTree>
    <p:extLst>
      <p:ext uri="{BB962C8B-B14F-4D97-AF65-F5344CB8AC3E}">
        <p14:creationId xmlns:p14="http://schemas.microsoft.com/office/powerpoint/2010/main" val="79140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20247" cy="1400530"/>
          </a:xfrm>
        </p:spPr>
        <p:txBody>
          <a:bodyPr/>
          <a:lstStyle/>
          <a:p>
            <a:pPr algn="ctr"/>
            <a:r>
              <a:rPr lang="en-US" dirty="0"/>
              <a:t>Graphing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34239"/>
            <a:ext cx="5085538" cy="5495423"/>
          </a:xfrm>
        </p:spPr>
      </p:pic>
      <p:sp>
        <p:nvSpPr>
          <p:cNvPr id="5" name="TextBox 4"/>
          <p:cNvSpPr txBox="1"/>
          <p:nvPr/>
        </p:nvSpPr>
        <p:spPr>
          <a:xfrm>
            <a:off x="7419474" y="308802"/>
            <a:ext cx="477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benedick.rutgers.edu/</a:t>
            </a:r>
            <a:r>
              <a:rPr lang="en-US" dirty="0" err="1"/>
              <a:t>Blueberryweather</a:t>
            </a:r>
            <a:r>
              <a:rPr lang="en-US" dirty="0"/>
              <a:t>/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547392" y="1311524"/>
          <a:ext cx="4663012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Acrobat Document" r:id="rId4" imgW="5667162" imgH="8020050" progId="AcroExch.Document.DC">
                  <p:embed/>
                </p:oleObj>
              </mc:Choice>
              <mc:Fallback>
                <p:oleObj name="Acrobat Document" r:id="rId4" imgW="5667162" imgH="8020050" progId="AcroExch.Document.DC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7392" y="1311524"/>
                        <a:ext cx="4663012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08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7239" cy="14005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Degree Day Calculator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Under the 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0917239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WIPP stack –      Windows     IIS     PostgreSQL      PHP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 interactive scripts/2pdf –	90 lines for PDF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Combines field weather data with National Weather Service predictions.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Email notification of missing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65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7903</TotalTime>
  <Words>441</Words>
  <Application>Microsoft Office PowerPoint</Application>
  <PresentationFormat>Widescreen</PresentationFormat>
  <Paragraphs>309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Ion</vt:lpstr>
      <vt:lpstr>Acrobat Document</vt:lpstr>
      <vt:lpstr>Look Ma No Frameworks</vt:lpstr>
      <vt:lpstr>F is for FREE</vt:lpstr>
      <vt:lpstr>List</vt:lpstr>
      <vt:lpstr>Protecting Bees Under the hood</vt:lpstr>
      <vt:lpstr>FPDF commands</vt:lpstr>
      <vt:lpstr>Protecting Bees select PDF code</vt:lpstr>
      <vt:lpstr>Protecting Bees select PDF code (cont.)</vt:lpstr>
      <vt:lpstr>Graphing</vt:lpstr>
      <vt:lpstr>Degree Day Calculator Under the hood</vt:lpstr>
      <vt:lpstr>Degree Day Calculator select PDF code</vt:lpstr>
      <vt:lpstr>Degree Day Calculator select PDF code (cont.)</vt:lpstr>
      <vt:lpstr>Forms</vt:lpstr>
      <vt:lpstr>Extension Project Data Manager Under the hood </vt:lpstr>
      <vt:lpstr>Extension Project Data Manager select pre- code</vt:lpstr>
      <vt:lpstr>Extension Project Data Manager select PDF Code</vt:lpstr>
      <vt:lpstr>Extension Project Data Manager select PDF Code (cont.)</vt:lpstr>
      <vt:lpstr>Complex Documents</vt:lpstr>
      <vt:lpstr>RULIMS-ST V5.0 Under the hood</vt:lpstr>
      <vt:lpstr>RULIMS-ST V5.0 select PDF Code</vt:lpstr>
      <vt:lpstr>RULIMS-ST V5.0 select PDF Code (cont.)</vt:lpstr>
      <vt:lpstr>Summary and Status </vt:lpstr>
      <vt:lpstr>Acknowledgements   Collaborators</vt:lpstr>
      <vt:lpstr>Acknowledgements   Other People’s Code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Ma No Frameworks</dc:title>
  <dc:creator>Rob</dc:creator>
  <cp:lastModifiedBy>Rob</cp:lastModifiedBy>
  <cp:revision>166</cp:revision>
  <dcterms:created xsi:type="dcterms:W3CDTF">2018-05-29T13:36:41Z</dcterms:created>
  <dcterms:modified xsi:type="dcterms:W3CDTF">2018-06-25T19:26:35Z</dcterms:modified>
</cp:coreProperties>
</file>