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67" r:id="rId2"/>
    <p:sldId id="268" r:id="rId3"/>
    <p:sldId id="278" r:id="rId4"/>
    <p:sldId id="288" r:id="rId5"/>
    <p:sldId id="284" r:id="rId6"/>
    <p:sldId id="282" r:id="rId7"/>
    <p:sldId id="280" r:id="rId8"/>
    <p:sldId id="281" r:id="rId9"/>
    <p:sldId id="277" r:id="rId10"/>
    <p:sldId id="283" r:id="rId11"/>
    <p:sldId id="290" r:id="rId12"/>
    <p:sldId id="274" r:id="rId13"/>
    <p:sldId id="287" r:id="rId14"/>
    <p:sldId id="291" r:id="rId15"/>
    <p:sldId id="289" r:id="rId16"/>
    <p:sldId id="286" r:id="rId17"/>
    <p:sldId id="292" r:id="rId18"/>
    <p:sldId id="285" r:id="rId19"/>
  </p:sldIdLst>
  <p:sldSz cx="9144000" cy="5143500" type="screen16x9"/>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B1B"/>
    <a:srgbClr val="6EB53F"/>
    <a:srgbClr val="EF4035"/>
    <a:srgbClr val="006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p:restoredTop sz="92282" autoAdjust="0"/>
  </p:normalViewPr>
  <p:slideViewPr>
    <p:cSldViewPr snapToGrid="0" snapToObjects="1">
      <p:cViewPr varScale="1">
        <p:scale>
          <a:sx n="75" d="100"/>
          <a:sy n="75" d="100"/>
        </p:scale>
        <p:origin x="552" y="77"/>
      </p:cViewPr>
      <p:guideLst>
        <p:guide orient="horz" pos="2160"/>
        <p:guide pos="2880"/>
        <p:guide orient="horz" pos="1620"/>
      </p:guideLst>
    </p:cSldViewPr>
  </p:slideViewPr>
  <p:notesTextViewPr>
    <p:cViewPr>
      <p:scale>
        <a:sx n="1" d="1"/>
        <a:sy n="1" d="1"/>
      </p:scale>
      <p:origin x="0" y="0"/>
    </p:cViewPr>
  </p:notesTextViewPr>
  <p:notesViewPr>
    <p:cSldViewPr snapToGrid="0" snapToObjects="1">
      <p:cViewPr>
        <p:scale>
          <a:sx n="66" d="100"/>
          <a:sy n="66" d="100"/>
        </p:scale>
        <p:origin x="1814" y="-268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CA95F2-023A-1445-82DE-0268D465293F}" type="datetimeFigureOut">
              <a:rPr lang="en-US" smtClean="0"/>
              <a:t>6/15/2018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D9DF5D-90FC-7D4A-B15B-EC85E56F616C}" type="slidenum">
              <a:rPr lang="en-US" smtClean="0"/>
              <a:t>‹#›</a:t>
            </a:fld>
            <a:endParaRPr lang="en-US"/>
          </a:p>
        </p:txBody>
      </p:sp>
    </p:spTree>
    <p:extLst>
      <p:ext uri="{BB962C8B-B14F-4D97-AF65-F5344CB8AC3E}">
        <p14:creationId xmlns:p14="http://schemas.microsoft.com/office/powerpoint/2010/main" val="1107266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FA199-D1D6-E34E-BE4F-0C9C560654EF}" type="datetimeFigureOut">
              <a:rPr lang="en-US" smtClean="0"/>
              <a:t>6/15/2018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17B08-0BCD-354B-9358-AE5CAD05314A}" type="slidenum">
              <a:rPr lang="en-US" smtClean="0"/>
              <a:t>‹#›</a:t>
            </a:fld>
            <a:endParaRPr lang="en-US"/>
          </a:p>
        </p:txBody>
      </p:sp>
    </p:spTree>
    <p:extLst>
      <p:ext uri="{BB962C8B-B14F-4D97-AF65-F5344CB8AC3E}">
        <p14:creationId xmlns:p14="http://schemas.microsoft.com/office/powerpoint/2010/main" val="608327393"/>
      </p:ext>
    </p:extLst>
  </p:cSld>
  <p:clrMap bg1="lt1" tx1="dk1" bg2="lt2" tx2="dk2" accent1="accent1" accent2="accent2" accent3="accent3" accent4="accent4" accent5="accent5" accent6="accent6" hlink="hlink" folHlink="folHlink"/>
  <p:hf hdr="0" ft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7B08-0BCD-354B-9358-AE5CAD05314A}" type="slidenum">
              <a:rPr lang="en-US" smtClean="0"/>
              <a:t>1</a:t>
            </a:fld>
            <a:endParaRPr lang="en-US"/>
          </a:p>
        </p:txBody>
      </p:sp>
    </p:spTree>
    <p:extLst>
      <p:ext uri="{BB962C8B-B14F-4D97-AF65-F5344CB8AC3E}">
        <p14:creationId xmlns:p14="http://schemas.microsoft.com/office/powerpoint/2010/main" val="591266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at the county level, you can see where we get a bit different.   Most</a:t>
            </a:r>
            <a:r>
              <a:rPr lang="en-US" baseline="0" dirty="0" smtClean="0"/>
              <a:t> Association staff (including SBN staff) </a:t>
            </a:r>
            <a:r>
              <a:rPr lang="en-US" dirty="0" smtClean="0"/>
              <a:t> </a:t>
            </a:r>
            <a:endParaRPr lang="en-US" dirty="0"/>
          </a:p>
        </p:txBody>
      </p:sp>
      <p:sp>
        <p:nvSpPr>
          <p:cNvPr id="4" name="Slide Number Placeholder 3"/>
          <p:cNvSpPr>
            <a:spLocks noGrp="1"/>
          </p:cNvSpPr>
          <p:nvPr>
            <p:ph type="sldNum" sz="quarter" idx="10"/>
          </p:nvPr>
        </p:nvSpPr>
        <p:spPr/>
        <p:txBody>
          <a:bodyPr/>
          <a:lstStyle/>
          <a:p>
            <a:fld id="{D3117B08-0BCD-354B-9358-AE5CAD05314A}" type="slidenum">
              <a:rPr lang="en-US" smtClean="0"/>
              <a:t>10</a:t>
            </a:fld>
            <a:endParaRPr lang="en-US"/>
          </a:p>
        </p:txBody>
      </p:sp>
    </p:spTree>
    <p:extLst>
      <p:ext uri="{BB962C8B-B14F-4D97-AF65-F5344CB8AC3E}">
        <p14:creationId xmlns:p14="http://schemas.microsoft.com/office/powerpoint/2010/main" val="201372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OK!</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So we’ve got out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So we have these 64 counties out there, all doing their own thing and operating with some vague guidelines from Campus (HR and Finance are much more “regulated”).  And around 2010, the idea of “Shared Business Networks” was born out of the thoughts, “while our programming varies widely, there are certain business functions that we all should be doing the same” and Campus Administration put out an RFP for proposals to consolidate into regions the business area functions of Finance, Human Resources, Information Technology.  The program areas like 4-H/Youth Development, Agriculture, Family and Consumer Sciences, had already been working in some regional teams and were not included in this effort.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117B08-0BCD-354B-9358-AE5CAD05314A}" type="slidenum">
              <a:rPr lang="en-US" smtClean="0"/>
              <a:t>11</a:t>
            </a:fld>
            <a:endParaRPr lang="en-US"/>
          </a:p>
        </p:txBody>
      </p:sp>
    </p:spTree>
    <p:extLst>
      <p:ext uri="{BB962C8B-B14F-4D97-AF65-F5344CB8AC3E}">
        <p14:creationId xmlns:p14="http://schemas.microsoft.com/office/powerpoint/2010/main" val="4065639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So the idea for SBNs was initially implemented 2010-2013, and we ended up with 8 Regions or SBNs (Shared Business Networks), and each SBN has a Lead Executive director</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and leads in the HR, finance, and IT functional areas.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200" baseline="0" dirty="0" smtClean="0">
              <a:effectLst/>
              <a:latin typeface="Calibri" panose="020F0502020204030204" pitchFamily="34" charset="0"/>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baseline="0" dirty="0" smtClean="0">
                <a:effectLst/>
                <a:latin typeface="Calibri" panose="020F0502020204030204" pitchFamily="34" charset="0"/>
                <a:cs typeface="Times New Roman" panose="02020603050405020304" pitchFamily="18" charset="0"/>
              </a:rPr>
              <a:t>(From the “What is an SBN” document on the CCE Staff site).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smtClean="0"/>
              <a:t>Cornell Cooperative Extension Shared Business Networks Shared Business Networks (SBN’s) </a:t>
            </a:r>
            <a:r>
              <a:rPr lang="en-US" u="sng" dirty="0" smtClean="0"/>
              <a:t>provide an updated infrastructure </a:t>
            </a:r>
            <a:r>
              <a:rPr lang="en-US" dirty="0" smtClean="0"/>
              <a:t>for Cornell Cooperative Extension associations statewide. Associations participating in the SBNs will have </a:t>
            </a:r>
            <a:r>
              <a:rPr lang="en-US" u="sng" dirty="0" smtClean="0"/>
              <a:t>access to competent, knowledgeable “leads” in the areas of finance, HR, and IT. The SBN leads will have access to training, trouble shooting, and business practice development with on-campus administrators. CCE Administration will work through the local SBN functional leads. The functional leads will work directly with association staff to address needs as they arise. The vision is to create a structure that will provide increased effectiveness at reduced transaction costs, both locally and at Cornell. </a:t>
            </a:r>
            <a:r>
              <a:rPr lang="en-US" dirty="0" smtClean="0"/>
              <a:t>Another desired outcome of this vision is to better position CCE in ways that will enhance sustainability of programming in difficult economic times.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377" rtl="0" eaLnBrk="1" fontAlgn="auto" latinLnBrk="0" hangingPunct="1">
              <a:lnSpc>
                <a:spcPct val="100000"/>
              </a:lnSpc>
              <a:spcBef>
                <a:spcPts val="0"/>
              </a:spcBef>
              <a:spcAft>
                <a:spcPts val="0"/>
              </a:spcAft>
              <a:buClrTx/>
              <a:buSzTx/>
              <a:buFontTx/>
              <a:buNone/>
              <a:tabLst/>
              <a:defRPr/>
            </a:pPr>
            <a:r>
              <a:rPr lang="en-US" u="sng" dirty="0" smtClean="0"/>
              <a:t>Regular mechanisms are in place for each statewide group of functional leads to communicate via conference call or other electronic means one or two times per month. These connections provide a forum for a statewide team approach to addressing issues and problem solving and assure SBN leads are kept current on matters that will affect local CCE association business. “Lead” Executive Directors (ED’S) of SBNs also meet monthly via conference calls</a:t>
            </a:r>
            <a:r>
              <a:rPr lang="en-US" dirty="0" smtClean="0"/>
              <a:t>. CCE Administration functional leads and staff facilitate these meetings. </a:t>
            </a:r>
            <a:r>
              <a:rPr lang="en-US" u="sng" dirty="0" smtClean="0"/>
              <a:t>When significant business practices change across the system, those changes will be implemented through the SBN functional leads instead of the former practice of dealing with all 57 counties individually and simultaneously</a:t>
            </a:r>
            <a:r>
              <a:rPr lang="en-US" dirty="0" smtClean="0"/>
              <a:t>. The SBN infrastructure allows for a communication pathway between CCE Administration and the SBN leads and then between the SBN leads and Associations. This feedback mechanism provides CCE administration with information from the field on topics such as which options will work best, how to deploy a change, how to fix a problem, etc. When an association experiences a business related problem or question</a:t>
            </a:r>
            <a:r>
              <a:rPr lang="en-US" u="sng" dirty="0" smtClean="0"/>
              <a:t>, the appropriate SBN functional lead is the first contact </a:t>
            </a:r>
            <a:r>
              <a:rPr lang="en-US" dirty="0" smtClean="0"/>
              <a:t>and serves in the role of relaying information to CCE Administration when needed.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377" rtl="0" eaLnBrk="1" fontAlgn="auto" latinLnBrk="0" hangingPunct="1">
              <a:lnSpc>
                <a:spcPct val="100000"/>
              </a:lnSpc>
              <a:spcBef>
                <a:spcPts val="0"/>
              </a:spcBef>
              <a:spcAft>
                <a:spcPts val="0"/>
              </a:spcAft>
              <a:buClrTx/>
              <a:buSzTx/>
              <a:buFontTx/>
              <a:buNone/>
              <a:tabLst/>
              <a:defRPr/>
            </a:pPr>
            <a:r>
              <a:rPr lang="en-US" u="sng" dirty="0" smtClean="0"/>
              <a:t>Associations are expected to incorporate consistent business practices across the SBN and in some cases, across the state to a higher degree than in the past</a:t>
            </a:r>
            <a:r>
              <a:rPr lang="en-US" dirty="0" smtClean="0"/>
              <a:t>. Routine finance, HR, and IT work are still handled locally (unless the SBN has set up a means of handling those tasks). Our CCE mission continues, as does our focus on business operations being done to support programs. Core responsibilities and authorities of local Boards of Directors and Executive Directors within a CCE association per laws, regulations, agreements, and policies have not changed. Cornell University statutory, regulatory and policy responsibilities for oversight, standard setting, and operating within agreements is unchanged.</a:t>
            </a:r>
            <a:endPar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smtClean="0"/>
              <a:t>Here are the players!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With the innovation of the Lead system, and the appointment of 8 individuals to  coordinate IT functions all counties now better have service and greater expertise, and increased communications between campus and counties.   </a:t>
            </a:r>
          </a:p>
          <a:p>
            <a:endParaRPr lang="en-US" dirty="0"/>
          </a:p>
        </p:txBody>
      </p:sp>
      <p:sp>
        <p:nvSpPr>
          <p:cNvPr id="4" name="Slide Number Placeholder 3"/>
          <p:cNvSpPr>
            <a:spLocks noGrp="1"/>
          </p:cNvSpPr>
          <p:nvPr>
            <p:ph type="sldNum" sz="quarter" idx="10"/>
          </p:nvPr>
        </p:nvSpPr>
        <p:spPr/>
        <p:txBody>
          <a:bodyPr/>
          <a:lstStyle/>
          <a:p>
            <a:fld id="{D3117B08-0BCD-354B-9358-AE5CAD05314A}" type="slidenum">
              <a:rPr lang="en-US" smtClean="0"/>
              <a:t>12</a:t>
            </a:fld>
            <a:endParaRPr lang="en-US"/>
          </a:p>
        </p:txBody>
      </p:sp>
    </p:spTree>
    <p:extLst>
      <p:ext uri="{BB962C8B-B14F-4D97-AF65-F5344CB8AC3E}">
        <p14:creationId xmlns:p14="http://schemas.microsoft.com/office/powerpoint/2010/main" val="1789620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The IT Leads are basically responsible for all IT functions in their respective region.  This includes networks, hardware, software, training, web support, and pretty much anything that has a plug.   We negotiate ISP contracts and help with PCI compliance; </a:t>
            </a:r>
            <a:endParaRPr lang="en-US" dirty="0"/>
          </a:p>
        </p:txBody>
      </p:sp>
      <p:sp>
        <p:nvSpPr>
          <p:cNvPr id="4" name="Slide Number Placeholder 3"/>
          <p:cNvSpPr>
            <a:spLocks noGrp="1"/>
          </p:cNvSpPr>
          <p:nvPr>
            <p:ph type="sldNum" sz="quarter" idx="10"/>
          </p:nvPr>
        </p:nvSpPr>
        <p:spPr/>
        <p:txBody>
          <a:bodyPr/>
          <a:lstStyle/>
          <a:p>
            <a:fld id="{D3117B08-0BCD-354B-9358-AE5CAD05314A}" type="slidenum">
              <a:rPr lang="en-US" smtClean="0"/>
              <a:t>13</a:t>
            </a:fld>
            <a:endParaRPr lang="en-US"/>
          </a:p>
        </p:txBody>
      </p:sp>
    </p:spTree>
    <p:extLst>
      <p:ext uri="{BB962C8B-B14F-4D97-AF65-F5344CB8AC3E}">
        <p14:creationId xmlns:p14="http://schemas.microsoft.com/office/powerpoint/2010/main" val="4232630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smtClean="0"/>
              <a:t>So while each</a:t>
            </a:r>
            <a:r>
              <a:rPr lang="en-US" baseline="0" dirty="0" smtClean="0"/>
              <a:t> of our regions still operate sort of independently, set up to work best with the skills of the relevant Lead, there are some things that we have in common… </a:t>
            </a:r>
            <a:endParaRPr lang="en-US" dirty="0"/>
          </a:p>
        </p:txBody>
      </p:sp>
      <p:sp>
        <p:nvSpPr>
          <p:cNvPr id="4" name="Slide Number Placeholder 3"/>
          <p:cNvSpPr>
            <a:spLocks noGrp="1"/>
          </p:cNvSpPr>
          <p:nvPr>
            <p:ph type="sldNum" sz="quarter" idx="10"/>
          </p:nvPr>
        </p:nvSpPr>
        <p:spPr/>
        <p:txBody>
          <a:bodyPr/>
          <a:lstStyle/>
          <a:p>
            <a:fld id="{D3117B08-0BCD-354B-9358-AE5CAD05314A}" type="slidenum">
              <a:rPr lang="en-US" smtClean="0"/>
              <a:t>14</a:t>
            </a:fld>
            <a:endParaRPr lang="en-US"/>
          </a:p>
        </p:txBody>
      </p:sp>
    </p:spTree>
    <p:extLst>
      <p:ext uri="{BB962C8B-B14F-4D97-AF65-F5344CB8AC3E}">
        <p14:creationId xmlns:p14="http://schemas.microsoft.com/office/powerpoint/2010/main" val="1774697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CCE  is still pretty much a grassroots organization, we are not </a:t>
            </a:r>
            <a:r>
              <a:rPr lang="en-US" i="1" dirty="0" smtClean="0"/>
              <a:t>required</a:t>
            </a:r>
            <a:r>
              <a:rPr lang="en-US" dirty="0" smtClean="0"/>
              <a:t> to all operate exactly the same</a:t>
            </a:r>
            <a:r>
              <a:rPr lang="en-US" baseline="0" dirty="0" smtClean="0"/>
              <a:t> and here are some of the ways that the regions differ in operations</a:t>
            </a:r>
            <a:endParaRPr lang="en-US" dirty="0"/>
          </a:p>
        </p:txBody>
      </p:sp>
      <p:sp>
        <p:nvSpPr>
          <p:cNvPr id="4" name="Slide Number Placeholder 3"/>
          <p:cNvSpPr>
            <a:spLocks noGrp="1"/>
          </p:cNvSpPr>
          <p:nvPr>
            <p:ph type="sldNum" sz="quarter" idx="10"/>
          </p:nvPr>
        </p:nvSpPr>
        <p:spPr/>
        <p:txBody>
          <a:bodyPr/>
          <a:lstStyle/>
          <a:p>
            <a:fld id="{D3117B08-0BCD-354B-9358-AE5CAD05314A}" type="slidenum">
              <a:rPr lang="en-US" smtClean="0"/>
              <a:t>15</a:t>
            </a:fld>
            <a:endParaRPr lang="en-US"/>
          </a:p>
        </p:txBody>
      </p:sp>
    </p:spTree>
    <p:extLst>
      <p:ext uri="{BB962C8B-B14F-4D97-AF65-F5344CB8AC3E}">
        <p14:creationId xmlns:p14="http://schemas.microsoft.com/office/powerpoint/2010/main" val="1050018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117B08-0BCD-354B-9358-AE5CAD05314A}" type="slidenum">
              <a:rPr lang="en-US" smtClean="0"/>
              <a:t>16</a:t>
            </a:fld>
            <a:endParaRPr lang="en-US"/>
          </a:p>
        </p:txBody>
      </p:sp>
    </p:spTree>
    <p:extLst>
      <p:ext uri="{BB962C8B-B14F-4D97-AF65-F5344CB8AC3E}">
        <p14:creationId xmlns:p14="http://schemas.microsoft.com/office/powerpoint/2010/main" val="2404535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117B08-0BCD-354B-9358-AE5CAD05314A}" type="slidenum">
              <a:rPr lang="en-US" smtClean="0"/>
              <a:t>17</a:t>
            </a:fld>
            <a:endParaRPr lang="en-US"/>
          </a:p>
        </p:txBody>
      </p:sp>
    </p:spTree>
    <p:extLst>
      <p:ext uri="{BB962C8B-B14F-4D97-AF65-F5344CB8AC3E}">
        <p14:creationId xmlns:p14="http://schemas.microsoft.com/office/powerpoint/2010/main" val="1095953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117B08-0BCD-354B-9358-AE5CAD05314A}" type="slidenum">
              <a:rPr lang="en-US" smtClean="0"/>
              <a:t>18</a:t>
            </a:fld>
            <a:endParaRPr lang="en-US"/>
          </a:p>
        </p:txBody>
      </p:sp>
    </p:spTree>
    <p:extLst>
      <p:ext uri="{BB962C8B-B14F-4D97-AF65-F5344CB8AC3E}">
        <p14:creationId xmlns:p14="http://schemas.microsoft.com/office/powerpoint/2010/main" val="2037880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My Name is Cate Sirek, and I’m the IT Lead Manager for the Finger Lakes Shared Business Network of Cornell Cooperative Extension in New York.  And this is my colleague,</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coworker, and friend, Gale McArdell, the IT Lead Manager for the North/Central Shared Business Network of </a:t>
            </a:r>
            <a:r>
              <a:rPr lang="en-US" sz="1200" baseline="0" dirty="0" err="1" smtClean="0">
                <a:effectLst/>
                <a:latin typeface="Calibri" panose="020F0502020204030204" pitchFamily="34" charset="0"/>
                <a:ea typeface="Calibri" panose="020F0502020204030204" pitchFamily="34" charset="0"/>
                <a:cs typeface="Times New Roman" panose="02020603050405020304" pitchFamily="18" charset="0"/>
              </a:rPr>
              <a:t>cornell</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Cooperative Extension.</a:t>
            </a:r>
          </a:p>
          <a:p>
            <a:pPr marL="0" marR="0">
              <a:lnSpc>
                <a:spcPct val="107000"/>
              </a:lnSpc>
              <a:spcBef>
                <a:spcPts val="0"/>
              </a:spcBef>
              <a:spcAft>
                <a:spcPts val="8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I’ve been attending NETC for the past 5 years, this is my 4</a:t>
            </a:r>
            <a:r>
              <a:rPr lang="en-US" sz="1200" baseline="30000" dirty="0" smtClean="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and I only missed one (In Florida).  One of my favorite things about NETC has been the opportunity to talk to other Extension Tech professionals from across the country, to hear how Extension and in particular IT in Extension works for other states … we all do things very differently!! I thought it would be interesting to start a discussion about “How IT Works in Your State” to share and exchange ideas, learn best (and worst!) practices, and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commisserate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about the ups and downs of IT in our unique situations.  </a:t>
            </a:r>
          </a:p>
          <a:p>
            <a:endParaRPr lang="en-US" dirty="0"/>
          </a:p>
        </p:txBody>
      </p:sp>
      <p:sp>
        <p:nvSpPr>
          <p:cNvPr id="4" name="Slide Number Placeholder 3"/>
          <p:cNvSpPr>
            <a:spLocks noGrp="1"/>
          </p:cNvSpPr>
          <p:nvPr>
            <p:ph type="sldNum" sz="quarter" idx="10"/>
          </p:nvPr>
        </p:nvSpPr>
        <p:spPr/>
        <p:txBody>
          <a:bodyPr/>
          <a:lstStyle/>
          <a:p>
            <a:fld id="{D3117B08-0BCD-354B-9358-AE5CAD05314A}" type="slidenum">
              <a:rPr lang="en-US" smtClean="0"/>
              <a:t>2</a:t>
            </a:fld>
            <a:endParaRPr lang="en-US"/>
          </a:p>
        </p:txBody>
      </p:sp>
    </p:spTree>
    <p:extLst>
      <p:ext uri="{BB962C8B-B14F-4D97-AF65-F5344CB8AC3E}">
        <p14:creationId xmlns:p14="http://schemas.microsoft.com/office/powerpoint/2010/main" val="291353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One of the things that struck me was how very different NY runs CCE compared to other states.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There are 62 counties in NY, and 54 Cooperative Extension Associations.  Each Association is a separate entity, and each hires and fires staff and has their own budget with funding coming from county, state, and federal (NIFA) dollars as well as grants and other resources.  This is a very “grassroots” way of running Extension, as each county can drive their programming according to the needs of that county.  </a:t>
            </a:r>
            <a:endParaRPr lang="en-US" dirty="0"/>
          </a:p>
        </p:txBody>
      </p:sp>
      <p:sp>
        <p:nvSpPr>
          <p:cNvPr id="4" name="Slide Number Placeholder 3"/>
          <p:cNvSpPr>
            <a:spLocks noGrp="1"/>
          </p:cNvSpPr>
          <p:nvPr>
            <p:ph type="sldNum" sz="quarter" idx="10"/>
          </p:nvPr>
        </p:nvSpPr>
        <p:spPr/>
        <p:txBody>
          <a:bodyPr/>
          <a:lstStyle/>
          <a:p>
            <a:fld id="{D3117B08-0BCD-354B-9358-AE5CAD05314A}" type="slidenum">
              <a:rPr lang="en-US" smtClean="0"/>
              <a:t>3</a:t>
            </a:fld>
            <a:endParaRPr lang="en-US"/>
          </a:p>
        </p:txBody>
      </p:sp>
    </p:spTree>
    <p:extLst>
      <p:ext uri="{BB962C8B-B14F-4D97-AF65-F5344CB8AC3E}">
        <p14:creationId xmlns:p14="http://schemas.microsoft.com/office/powerpoint/2010/main" val="146745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aseline="0" dirty="0" smtClean="0"/>
              <a:t>So while we have these 54 separate entities, hiring and firing staff, determining their program needs, Association p</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ayroll is processed through Cornell University, and we also have many of the benefits of on-campus staff though we are all technically employed by our respective Associations.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D3117B08-0BCD-354B-9358-AE5CAD05314A}" type="slidenum">
              <a:rPr lang="en-US" smtClean="0"/>
              <a:t>4</a:t>
            </a:fld>
            <a:endParaRPr lang="en-US"/>
          </a:p>
        </p:txBody>
      </p:sp>
    </p:spTree>
    <p:extLst>
      <p:ext uri="{BB962C8B-B14F-4D97-AF65-F5344CB8AC3E}">
        <p14:creationId xmlns:p14="http://schemas.microsoft.com/office/powerpoint/2010/main" val="24856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look at the overall organization of CCE in</a:t>
            </a:r>
            <a:r>
              <a:rPr lang="en-US" baseline="0" dirty="0" smtClean="0"/>
              <a:t> NY – </a:t>
            </a:r>
            <a:endParaRPr lang="en-US" dirty="0"/>
          </a:p>
        </p:txBody>
      </p:sp>
      <p:sp>
        <p:nvSpPr>
          <p:cNvPr id="4" name="Slide Number Placeholder 3"/>
          <p:cNvSpPr>
            <a:spLocks noGrp="1"/>
          </p:cNvSpPr>
          <p:nvPr>
            <p:ph type="sldNum" sz="quarter" idx="10"/>
          </p:nvPr>
        </p:nvSpPr>
        <p:spPr/>
        <p:txBody>
          <a:bodyPr/>
          <a:lstStyle/>
          <a:p>
            <a:fld id="{D3117B08-0BCD-354B-9358-AE5CAD05314A}" type="slidenum">
              <a:rPr lang="en-US" smtClean="0"/>
              <a:t>5</a:t>
            </a:fld>
            <a:endParaRPr lang="en-US"/>
          </a:p>
        </p:txBody>
      </p:sp>
    </p:spTree>
    <p:extLst>
      <p:ext uri="{BB962C8B-B14F-4D97-AF65-F5344CB8AC3E}">
        <p14:creationId xmlns:p14="http://schemas.microsoft.com/office/powerpoint/2010/main" val="1770300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the same</a:t>
            </a:r>
            <a:r>
              <a:rPr lang="en-US" baseline="0" dirty="0" smtClean="0"/>
              <a:t> as other land-grant universities at the Federal level, … with funding from USDA through NIFA.  </a:t>
            </a:r>
            <a:endParaRPr lang="en-US" dirty="0"/>
          </a:p>
        </p:txBody>
      </p:sp>
      <p:sp>
        <p:nvSpPr>
          <p:cNvPr id="4" name="Slide Number Placeholder 3"/>
          <p:cNvSpPr>
            <a:spLocks noGrp="1"/>
          </p:cNvSpPr>
          <p:nvPr>
            <p:ph type="sldNum" sz="quarter" idx="10"/>
          </p:nvPr>
        </p:nvSpPr>
        <p:spPr/>
        <p:txBody>
          <a:bodyPr/>
          <a:lstStyle/>
          <a:p>
            <a:fld id="{D3117B08-0BCD-354B-9358-AE5CAD05314A}" type="slidenum">
              <a:rPr lang="en-US" smtClean="0"/>
              <a:t>6</a:t>
            </a:fld>
            <a:endParaRPr lang="en-US"/>
          </a:p>
        </p:txBody>
      </p:sp>
    </p:spTree>
    <p:extLst>
      <p:ext uri="{BB962C8B-B14F-4D97-AF65-F5344CB8AC3E}">
        <p14:creationId xmlns:p14="http://schemas.microsoft.com/office/powerpoint/2010/main" val="2750498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state level, you can see that Cornell is NY’s land grant University because of 3</a:t>
            </a:r>
            <a:r>
              <a:rPr lang="en-US" baseline="0" dirty="0" smtClean="0"/>
              <a:t> endowed and 4 statutory colleges</a:t>
            </a:r>
            <a:r>
              <a:rPr lang="en-US" dirty="0" smtClean="0"/>
              <a:t>, and CCE is</a:t>
            </a:r>
            <a:r>
              <a:rPr lang="en-US" baseline="0" dirty="0" smtClean="0"/>
              <a:t> most closely connected with the College of Ag and Life Sciences and the College of Human Ecology.  </a:t>
            </a:r>
          </a:p>
          <a:p>
            <a:endParaRPr lang="en-US" baseline="0" dirty="0" smtClean="0"/>
          </a:p>
          <a:p>
            <a:r>
              <a:rPr lang="en-US" baseline="0" dirty="0" smtClean="0"/>
              <a:t>We have an Extension Director, Chris Watkins, who is also an associate Dean in each of those schools</a:t>
            </a:r>
            <a:endParaRPr lang="en-US" dirty="0"/>
          </a:p>
        </p:txBody>
      </p:sp>
      <p:sp>
        <p:nvSpPr>
          <p:cNvPr id="4" name="Slide Number Placeholder 3"/>
          <p:cNvSpPr>
            <a:spLocks noGrp="1"/>
          </p:cNvSpPr>
          <p:nvPr>
            <p:ph type="sldNum" sz="quarter" idx="10"/>
          </p:nvPr>
        </p:nvSpPr>
        <p:spPr/>
        <p:txBody>
          <a:bodyPr/>
          <a:lstStyle/>
          <a:p>
            <a:fld id="{D3117B08-0BCD-354B-9358-AE5CAD05314A}" type="slidenum">
              <a:rPr lang="en-US" smtClean="0"/>
              <a:t>7</a:t>
            </a:fld>
            <a:endParaRPr lang="en-US"/>
          </a:p>
        </p:txBody>
      </p:sp>
    </p:spTree>
    <p:extLst>
      <p:ext uri="{BB962C8B-B14F-4D97-AF65-F5344CB8AC3E}">
        <p14:creationId xmlns:p14="http://schemas.microsoft.com/office/powerpoint/2010/main" val="283662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a:t>
            </a:r>
            <a:r>
              <a:rPr lang="en-US" baseline="0" dirty="0" smtClean="0"/>
              <a:t> shows us the Campus Staff/Administrative end of CCE on campus.  Director Watkins, Assistant directors,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3117B08-0BCD-354B-9358-AE5CAD05314A}" type="slidenum">
              <a:rPr lang="en-US" smtClean="0"/>
              <a:t>8</a:t>
            </a:fld>
            <a:endParaRPr lang="en-US"/>
          </a:p>
        </p:txBody>
      </p:sp>
    </p:spTree>
    <p:extLst>
      <p:ext uri="{BB962C8B-B14F-4D97-AF65-F5344CB8AC3E}">
        <p14:creationId xmlns:p14="http://schemas.microsoft.com/office/powerpoint/2010/main" val="124674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the on-campus IT team (well, an earlier incarnation)…</a:t>
            </a:r>
            <a:endParaRPr lang="en-US" dirty="0"/>
          </a:p>
        </p:txBody>
      </p:sp>
      <p:sp>
        <p:nvSpPr>
          <p:cNvPr id="4" name="Slide Number Placeholder 3"/>
          <p:cNvSpPr>
            <a:spLocks noGrp="1"/>
          </p:cNvSpPr>
          <p:nvPr>
            <p:ph type="sldNum" sz="quarter" idx="10"/>
          </p:nvPr>
        </p:nvSpPr>
        <p:spPr/>
        <p:txBody>
          <a:bodyPr/>
          <a:lstStyle/>
          <a:p>
            <a:fld id="{D3117B08-0BCD-354B-9358-AE5CAD05314A}" type="slidenum">
              <a:rPr lang="en-US" smtClean="0"/>
              <a:t>9</a:t>
            </a:fld>
            <a:endParaRPr lang="en-US"/>
          </a:p>
        </p:txBody>
      </p:sp>
    </p:spTree>
    <p:extLst>
      <p:ext uri="{BB962C8B-B14F-4D97-AF65-F5344CB8AC3E}">
        <p14:creationId xmlns:p14="http://schemas.microsoft.com/office/powerpoint/2010/main" val="2762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461" y="499711"/>
            <a:ext cx="7315874" cy="2132762"/>
          </a:xfrm>
        </p:spPr>
        <p:txBody>
          <a:bodyPr anchor="t" anchorCtr="0">
            <a:normAutofit/>
          </a:bodyPr>
          <a:lstStyle>
            <a:lvl1pPr algn="l">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481242" y="2912375"/>
            <a:ext cx="6857902" cy="1030977"/>
          </a:xfrm>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t>Name of Presenter / Event or Location</a:t>
            </a:r>
            <a:endParaRPr lang="en-US" dirty="0"/>
          </a:p>
        </p:txBody>
      </p:sp>
      <p:sp>
        <p:nvSpPr>
          <p:cNvPr id="6" name="Slide Number Placeholder 5"/>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116304" y="-8355"/>
            <a:ext cx="5027695" cy="516021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7" name="Slide Number Placeholder 6"/>
          <p:cNvSpPr>
            <a:spLocks noGrp="1"/>
          </p:cNvSpPr>
          <p:nvPr>
            <p:ph type="sldNum" sz="quarter" idx="12"/>
          </p:nvPr>
        </p:nvSpPr>
        <p:spPr/>
        <p:txBody>
          <a:bodyPr/>
          <a:lstStyle/>
          <a:p>
            <a:fld id="{A4A00DF7-6AE2-7340-9EE1-6F4F020C789C}" type="slidenum">
              <a:rPr lang="en-US" smtClean="0"/>
              <a:t>‹#›</a:t>
            </a:fld>
            <a:endParaRPr lang="en-US"/>
          </a:p>
        </p:txBody>
      </p:sp>
      <p:sp>
        <p:nvSpPr>
          <p:cNvPr id="8" name="Title 1"/>
          <p:cNvSpPr>
            <a:spLocks noGrp="1"/>
          </p:cNvSpPr>
          <p:nvPr>
            <p:ph type="title"/>
          </p:nvPr>
        </p:nvSpPr>
        <p:spPr>
          <a:xfrm>
            <a:off x="459805" y="342900"/>
            <a:ext cx="3437553" cy="1200150"/>
          </a:xfrm>
        </p:spPr>
        <p:txBody>
          <a:bodyPr anchor="t" anchorCtr="0">
            <a:normAutofit/>
          </a:bodyPr>
          <a:lstStyle>
            <a:lvl1pPr>
              <a:defRPr sz="2400"/>
            </a:lvl1pPr>
          </a:lstStyle>
          <a:p>
            <a:r>
              <a:rPr lang="en-US" dirty="0" smtClean="0"/>
              <a:t>Click to edit Master title style</a:t>
            </a:r>
            <a:endParaRPr lang="en-US" dirty="0"/>
          </a:p>
        </p:txBody>
      </p:sp>
      <p:sp>
        <p:nvSpPr>
          <p:cNvPr id="9" name="Text Placeholder 3"/>
          <p:cNvSpPr>
            <a:spLocks noGrp="1"/>
          </p:cNvSpPr>
          <p:nvPr>
            <p:ph type="body" sz="half" idx="2"/>
          </p:nvPr>
        </p:nvSpPr>
        <p:spPr>
          <a:xfrm>
            <a:off x="459805" y="1699790"/>
            <a:ext cx="3437553" cy="270195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cxnSp>
        <p:nvCxnSpPr>
          <p:cNvPr id="10" name="Straight Connector 9"/>
          <p:cNvCxnSpPr/>
          <p:nvPr userDrawn="1"/>
        </p:nvCxnSpPr>
        <p:spPr>
          <a:xfrm>
            <a:off x="226789" y="4578277"/>
            <a:ext cx="3670569" cy="0"/>
          </a:xfrm>
          <a:prstGeom prst="line">
            <a:avLst/>
          </a:prstGeom>
          <a:ln w="6350" cmpd="sng">
            <a:solidFill>
              <a:schemeClr val="bg1">
                <a:alpha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226789" y="4578277"/>
            <a:ext cx="3670569" cy="0"/>
          </a:xfrm>
          <a:prstGeom prst="line">
            <a:avLst/>
          </a:prstGeom>
          <a:ln w="6350" cmpd="sng">
            <a:solidFill>
              <a:schemeClr val="bg2">
                <a:lumMod val="75000"/>
                <a:alpha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950" y="4606664"/>
            <a:ext cx="2717869" cy="47267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defRPr sz="3400"/>
            </a:lvl1pPr>
          </a:lstStyle>
          <a:p>
            <a:r>
              <a:rPr lang="en-US" dirty="0" smtClean="0"/>
              <a:t>Click to edit Master title style</a:t>
            </a:r>
            <a:endParaRPr lang="en-US" dirty="0"/>
          </a:p>
        </p:txBody>
      </p:sp>
      <p:sp>
        <p:nvSpPr>
          <p:cNvPr id="3" name="Content Placeholder 2"/>
          <p:cNvSpPr>
            <a:spLocks noGrp="1"/>
          </p:cNvSpPr>
          <p:nvPr>
            <p:ph idx="1"/>
          </p:nvPr>
        </p:nvSpPr>
        <p:spPr>
          <a:xfrm>
            <a:off x="468456" y="1464268"/>
            <a:ext cx="8207088" cy="2740040"/>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Name of Presenter / Event or Location</a:t>
            </a:r>
            <a:endParaRPr lang="en-US" dirty="0"/>
          </a:p>
        </p:txBody>
      </p:sp>
      <p:sp>
        <p:nvSpPr>
          <p:cNvPr id="6" name="Slide Number Placeholder 5"/>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defRPr sz="340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68456" y="1461655"/>
            <a:ext cx="4020068" cy="2742653"/>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5044" y="1461655"/>
            <a:ext cx="4000500" cy="2742653"/>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Name of Presenter / Event or Location</a:t>
            </a:r>
            <a:endParaRPr lang="en-US" dirty="0"/>
          </a:p>
        </p:txBody>
      </p:sp>
      <p:sp>
        <p:nvSpPr>
          <p:cNvPr id="7" name="Slide Number Placeholder 6"/>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Name of Presenter / Event or Location / Date</a:t>
            </a:r>
            <a:endParaRPr lang="en-US" dirty="0"/>
          </a:p>
        </p:txBody>
      </p:sp>
      <p:sp>
        <p:nvSpPr>
          <p:cNvPr id="4" name="Slide Number Placeholder 3"/>
          <p:cNvSpPr>
            <a:spLocks noGrp="1"/>
          </p:cNvSpPr>
          <p:nvPr>
            <p:ph type="sldNum" sz="quarter" idx="11"/>
          </p:nvPr>
        </p:nvSpPr>
        <p:spPr/>
        <p:txBody>
          <a:bodyPr/>
          <a:lstStyle/>
          <a:p>
            <a:fld id="{A4A00DF7-6AE2-7340-9EE1-6F4F020C789C}" type="slidenum">
              <a:rPr lang="en-US" smtClean="0"/>
              <a:pPr/>
              <a:t>‹#›</a:t>
            </a:fld>
            <a:endParaRPr lang="en-US" dirty="0"/>
          </a:p>
        </p:txBody>
      </p:sp>
      <p:sp>
        <p:nvSpPr>
          <p:cNvPr id="8" name="Title 1"/>
          <p:cNvSpPr>
            <a:spLocks noGrp="1"/>
          </p:cNvSpPr>
          <p:nvPr>
            <p:ph type="title"/>
          </p:nvPr>
        </p:nvSpPr>
        <p:spPr>
          <a:xfrm>
            <a:off x="468456" y="507520"/>
            <a:ext cx="8207088" cy="858877"/>
          </a:xfrm>
        </p:spPr>
        <p:txBody>
          <a:bodyPr anchor="t" anchorCtr="0">
            <a:normAutofit/>
          </a:bodyPr>
          <a:lstStyle>
            <a:lvl1pPr>
              <a:defRPr sz="3400" baseline="0"/>
            </a:lvl1pPr>
          </a:lstStyle>
          <a:p>
            <a:r>
              <a:rPr lang="en-US" dirty="0" smtClean="0"/>
              <a:t>Click to edit Master title style</a:t>
            </a:r>
            <a:endParaRPr lang="en-US" dirty="0"/>
          </a:p>
        </p:txBody>
      </p:sp>
      <p:sp>
        <p:nvSpPr>
          <p:cNvPr id="9" name="Content Placeholder 2"/>
          <p:cNvSpPr>
            <a:spLocks noGrp="1"/>
          </p:cNvSpPr>
          <p:nvPr>
            <p:ph sz="half" idx="1"/>
          </p:nvPr>
        </p:nvSpPr>
        <p:spPr>
          <a:xfrm>
            <a:off x="468457" y="1461655"/>
            <a:ext cx="2651616" cy="2742653"/>
          </a:xfrm>
        </p:spPr>
        <p:txBody>
          <a:bodyPr>
            <a:normAutofit/>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
          </p:nvPr>
        </p:nvSpPr>
        <p:spPr>
          <a:xfrm>
            <a:off x="3251444" y="1461655"/>
            <a:ext cx="2649324" cy="2742653"/>
          </a:xfrm>
        </p:spPr>
        <p:txBody>
          <a:bodyPr>
            <a:normAutofit/>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half" idx="12"/>
          </p:nvPr>
        </p:nvSpPr>
        <p:spPr>
          <a:xfrm>
            <a:off x="6023928" y="1461655"/>
            <a:ext cx="2651616" cy="2742653"/>
          </a:xfrm>
        </p:spPr>
        <p:txBody>
          <a:bodyPr>
            <a:normAutofit/>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09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9800" y="509115"/>
            <a:ext cx="8226782" cy="607654"/>
          </a:xfrm>
        </p:spPr>
        <p:txBody>
          <a:bodyPr anchor="t" anchorCtr="0">
            <a:normAutofit/>
          </a:bodyPr>
          <a:lstStyle>
            <a:lvl1pPr>
              <a:defRPr sz="34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9800" y="1260872"/>
            <a:ext cx="3998472" cy="617934"/>
          </a:xfrm>
        </p:spPr>
        <p:txBody>
          <a:bodyPr anchor="t" anchorCtr="0">
            <a:normAutofit/>
          </a:bodyPr>
          <a:lstStyle>
            <a:lvl1pPr marL="0" indent="0">
              <a:buNone/>
              <a:defRPr sz="18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9800" y="1978980"/>
            <a:ext cx="3998472" cy="2225327"/>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68224" y="1260872"/>
            <a:ext cx="4019196" cy="617934"/>
          </a:xfrm>
        </p:spPr>
        <p:txBody>
          <a:bodyPr anchor="t" anchorCtr="0">
            <a:normAutofit/>
          </a:bodyPr>
          <a:lstStyle>
            <a:lvl1pPr marL="0" indent="0">
              <a:buNone/>
              <a:defRPr sz="18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68224" y="1978980"/>
            <a:ext cx="4019196" cy="2225327"/>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r>
              <a:rPr lang="en-US" smtClean="0"/>
              <a:t>Name of Presenter / Event or Location</a:t>
            </a:r>
            <a:endParaRPr lang="en-US"/>
          </a:p>
        </p:txBody>
      </p:sp>
      <p:sp>
        <p:nvSpPr>
          <p:cNvPr id="9" name="Slide Number Placeholder 8"/>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Name of Presenter / Event or Location</a:t>
            </a:r>
            <a:endParaRPr lang="en-US" dirty="0"/>
          </a:p>
        </p:txBody>
      </p:sp>
      <p:sp>
        <p:nvSpPr>
          <p:cNvPr id="5" name="Slide Number Placeholder 4"/>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Foot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Name of Presenter / Event or Location</a:t>
            </a:r>
            <a:endParaRPr lang="en-US"/>
          </a:p>
        </p:txBody>
      </p:sp>
      <p:sp>
        <p:nvSpPr>
          <p:cNvPr id="4" name="Slide Number Placeholder 3"/>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Foot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4A00DF7-6AE2-7340-9EE1-6F4F020C789C}" type="slidenum">
              <a:rPr lang="en-US" smtClean="0"/>
              <a:pPr/>
              <a:t>‹#›</a:t>
            </a:fld>
            <a:endParaRPr lang="en-US" dirty="0"/>
          </a:p>
        </p:txBody>
      </p:sp>
    </p:spTree>
    <p:extLst>
      <p:ext uri="{BB962C8B-B14F-4D97-AF65-F5344CB8AC3E}">
        <p14:creationId xmlns:p14="http://schemas.microsoft.com/office/powerpoint/2010/main" val="18451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9805" y="342900"/>
            <a:ext cx="3437553" cy="1200150"/>
          </a:xfrm>
        </p:spPr>
        <p:txBody>
          <a:bodyPr anchor="t" anchorCtr="0">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116305" y="342901"/>
            <a:ext cx="4576106" cy="4052888"/>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9805" y="1699790"/>
            <a:ext cx="3437553" cy="270195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Name of Presenter / Event or Location</a:t>
            </a:r>
            <a:endParaRPr lang="en-US" dirty="0"/>
          </a:p>
        </p:txBody>
      </p:sp>
      <p:sp>
        <p:nvSpPr>
          <p:cNvPr id="7" name="Slide Number Placeholder 6"/>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456" y="507520"/>
            <a:ext cx="8207088" cy="858877"/>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8456" y="1538170"/>
            <a:ext cx="8207088" cy="26625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976670" y="4694837"/>
            <a:ext cx="4611689" cy="273844"/>
          </a:xfrm>
          <a:prstGeom prst="rect">
            <a:avLst/>
          </a:prstGeom>
        </p:spPr>
        <p:txBody>
          <a:bodyPr vert="horz" lIns="91440" tIns="45720" rIns="91440" bIns="45720" rtlCol="0" anchor="t" anchorCtr="0"/>
          <a:lstStyle>
            <a:lvl1pPr algn="r">
              <a:defRPr sz="800" baseline="0">
                <a:solidFill>
                  <a:schemeClr val="bg2">
                    <a:lumMod val="50000"/>
                  </a:schemeClr>
                </a:solidFill>
                <a:latin typeface="Work sans" charset="0"/>
              </a:defRPr>
            </a:lvl1pPr>
          </a:lstStyle>
          <a:p>
            <a:r>
              <a:rPr lang="en-US" smtClean="0"/>
              <a:t>Name of Presenter / Event or Location / Date</a:t>
            </a:r>
            <a:endParaRPr lang="en-US" dirty="0"/>
          </a:p>
        </p:txBody>
      </p:sp>
      <p:sp>
        <p:nvSpPr>
          <p:cNvPr id="6" name="Slide Number Placeholder 5"/>
          <p:cNvSpPr>
            <a:spLocks noGrp="1"/>
          </p:cNvSpPr>
          <p:nvPr>
            <p:ph type="sldNum" sz="quarter" idx="4"/>
          </p:nvPr>
        </p:nvSpPr>
        <p:spPr>
          <a:xfrm>
            <a:off x="8588359" y="4694837"/>
            <a:ext cx="361516" cy="273844"/>
          </a:xfrm>
          <a:prstGeom prst="rect">
            <a:avLst/>
          </a:prstGeom>
        </p:spPr>
        <p:txBody>
          <a:bodyPr vert="horz" lIns="91440" tIns="45720" rIns="91440" bIns="45720" rtlCol="0" anchor="t" anchorCtr="0"/>
          <a:lstStyle>
            <a:lvl1pPr algn="r">
              <a:defRPr sz="800" baseline="0">
                <a:solidFill>
                  <a:schemeClr val="bg2">
                    <a:lumMod val="50000"/>
                  </a:schemeClr>
                </a:solidFill>
                <a:latin typeface="Work sans" charset="0"/>
              </a:defRPr>
            </a:lvl1pPr>
          </a:lstStyle>
          <a:p>
            <a:fld id="{A4A00DF7-6AE2-7340-9EE1-6F4F020C789C}" type="slidenum">
              <a:rPr lang="en-US" smtClean="0"/>
              <a:pPr/>
              <a:t>‹#›</a:t>
            </a:fld>
            <a:endParaRPr lang="en-US" dirty="0"/>
          </a:p>
        </p:txBody>
      </p:sp>
      <p:cxnSp>
        <p:nvCxnSpPr>
          <p:cNvPr id="8" name="Straight Connector 7"/>
          <p:cNvCxnSpPr/>
          <p:nvPr userDrawn="1"/>
        </p:nvCxnSpPr>
        <p:spPr>
          <a:xfrm>
            <a:off x="226789" y="4578277"/>
            <a:ext cx="8723087" cy="0"/>
          </a:xfrm>
          <a:prstGeom prst="line">
            <a:avLst/>
          </a:prstGeom>
          <a:ln w="6350" cmpd="sng">
            <a:solidFill>
              <a:schemeClr val="bg2">
                <a:lumMod val="75000"/>
                <a:alpha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12">
            <a:alphaModFix amt="75000"/>
            <a:extLst>
              <a:ext uri="{28A0092B-C50C-407E-A947-70E740481C1C}">
                <a14:useLocalDpi xmlns:a14="http://schemas.microsoft.com/office/drawing/2010/main" val="0"/>
              </a:ext>
            </a:extLst>
          </a:blip>
          <a:stretch>
            <a:fillRect/>
          </a:stretch>
        </p:blipFill>
        <p:spPr>
          <a:xfrm>
            <a:off x="122691" y="4616009"/>
            <a:ext cx="2823433" cy="438422"/>
          </a:xfrm>
          <a:prstGeom prst="rect">
            <a:avLst/>
          </a:prstGeom>
          <a:noFill/>
        </p:spPr>
      </p:pic>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7806" y="4606664"/>
            <a:ext cx="2717869" cy="472673"/>
          </a:xfrm>
          <a:prstGeom prst="rect">
            <a:avLst/>
          </a:prstGeom>
        </p:spPr>
      </p:pic>
    </p:spTree>
    <p:extLst>
      <p:ext uri="{BB962C8B-B14F-4D97-AF65-F5344CB8AC3E}">
        <p14:creationId xmlns:p14="http://schemas.microsoft.com/office/powerpoint/2010/main" val="248129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1" r:id="rId4"/>
    <p:sldLayoutId id="2147483665" r:id="rId5"/>
    <p:sldLayoutId id="2147483666" r:id="rId6"/>
    <p:sldLayoutId id="2147483667" r:id="rId7"/>
    <p:sldLayoutId id="2147483670" r:id="rId8"/>
    <p:sldLayoutId id="2147483668" r:id="rId9"/>
    <p:sldLayoutId id="2147483669" r:id="rId10"/>
  </p:sldLayoutIdLst>
  <p:hf hdr="0"/>
  <p:txStyles>
    <p:titleStyle>
      <a:lvl1pPr algn="l" defTabSz="914400" rtl="0" eaLnBrk="1" latinLnBrk="0" hangingPunct="1">
        <a:lnSpc>
          <a:spcPct val="90000"/>
        </a:lnSpc>
        <a:spcBef>
          <a:spcPct val="0"/>
        </a:spcBef>
        <a:buNone/>
        <a:defRPr sz="3400" b="1" i="0" kern="1200" baseline="0">
          <a:solidFill>
            <a:schemeClr val="tx1">
              <a:lumMod val="85000"/>
              <a:lumOff val="15000"/>
            </a:schemeClr>
          </a:solidFill>
          <a:latin typeface="Work sans"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tx1">
              <a:lumMod val="85000"/>
              <a:lumOff val="15000"/>
            </a:schemeClr>
          </a:solidFill>
          <a:latin typeface="Lora"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85000"/>
              <a:lumOff val="15000"/>
            </a:schemeClr>
          </a:solidFill>
          <a:latin typeface="Lora"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lumMod val="85000"/>
              <a:lumOff val="15000"/>
            </a:schemeClr>
          </a:solidFill>
          <a:latin typeface="Lora"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lumMod val="85000"/>
              <a:lumOff val="15000"/>
            </a:schemeClr>
          </a:solidFill>
          <a:latin typeface="Lora"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lumMod val="85000"/>
              <a:lumOff val="15000"/>
            </a:schemeClr>
          </a:solidFill>
          <a:latin typeface="Lora"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A4A00DF7-6AE2-7340-9EE1-6F4F020C789C}" type="slidenum">
              <a:rPr lang="en-US" smtClean="0"/>
              <a:pPr/>
              <a:t>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80" y="1230983"/>
            <a:ext cx="7955279" cy="1383527"/>
          </a:xfrm>
          <a:prstGeom prst="rect">
            <a:avLst/>
          </a:prstGeom>
        </p:spPr>
      </p:pic>
      <p:pic>
        <p:nvPicPr>
          <p:cNvPr id="5" name="Picture 4" descr="cu screen b31b1b.psd"/>
          <p:cNvPicPr>
            <a:picLocks noChangeAspect="1"/>
          </p:cNvPicPr>
          <p:nvPr/>
        </p:nvPicPr>
        <p:blipFill rotWithShape="1">
          <a:blip r:embed="rId4" cstate="print">
            <a:extLst>
              <a:ext uri="{28A0092B-C50C-407E-A947-70E740481C1C}">
                <a14:useLocalDpi xmlns:a14="http://schemas.microsoft.com/office/drawing/2010/main" val="0"/>
              </a:ext>
            </a:extLst>
          </a:blip>
          <a:srcRect r="70374"/>
          <a:stretch/>
        </p:blipFill>
        <p:spPr>
          <a:xfrm>
            <a:off x="3918569" y="288985"/>
            <a:ext cx="1384300" cy="1267968"/>
          </a:xfrm>
          <a:prstGeom prst="rect">
            <a:avLst/>
          </a:prstGeom>
        </p:spPr>
      </p:pic>
      <p:pic>
        <p:nvPicPr>
          <p:cNvPr id="2050" name="Picture 2" descr="http://cce.cornell.edu/sites/default/files/styles/panopoly_image_original/public/networked-new-yo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7375" y="2446849"/>
            <a:ext cx="3429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72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Cate Sirek, FLX IT Lead -- NETC 2018</a:t>
            </a:r>
          </a:p>
        </p:txBody>
      </p:sp>
      <p:sp>
        <p:nvSpPr>
          <p:cNvPr id="3" name="Slide Number Placeholder 2"/>
          <p:cNvSpPr>
            <a:spLocks noGrp="1"/>
          </p:cNvSpPr>
          <p:nvPr>
            <p:ph type="sldNum" sz="quarter" idx="12"/>
          </p:nvPr>
        </p:nvSpPr>
        <p:spPr/>
        <p:txBody>
          <a:bodyPr/>
          <a:lstStyle/>
          <a:p>
            <a:fld id="{A4A00DF7-6AE2-7340-9EE1-6F4F020C789C}" type="slidenum">
              <a:rPr lang="en-US" smtClean="0"/>
              <a:t>10</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4734"/>
          <a:stretch/>
        </p:blipFill>
        <p:spPr>
          <a:xfrm>
            <a:off x="208879" y="248477"/>
            <a:ext cx="8865550" cy="4045227"/>
          </a:xfrm>
          <a:prstGeom prst="rect">
            <a:avLst/>
          </a:prstGeom>
        </p:spPr>
      </p:pic>
    </p:spTree>
    <p:extLst>
      <p:ext uri="{BB962C8B-B14F-4D97-AF65-F5344CB8AC3E}">
        <p14:creationId xmlns:p14="http://schemas.microsoft.com/office/powerpoint/2010/main" val="1291983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Cate Sirek, FLX IT Lead -- NETC 2018</a:t>
            </a:r>
          </a:p>
        </p:txBody>
      </p:sp>
      <p:sp>
        <p:nvSpPr>
          <p:cNvPr id="3" name="Slide Number Placeholder 2"/>
          <p:cNvSpPr>
            <a:spLocks noGrp="1"/>
          </p:cNvSpPr>
          <p:nvPr>
            <p:ph type="sldNum" sz="quarter" idx="12"/>
          </p:nvPr>
        </p:nvSpPr>
        <p:spPr/>
        <p:txBody>
          <a:bodyPr/>
          <a:lstStyle/>
          <a:p>
            <a:fld id="{A4A00DF7-6AE2-7340-9EE1-6F4F020C789C}" type="slidenum">
              <a:rPr lang="en-US" smtClean="0"/>
              <a:t>11</a:t>
            </a:fld>
            <a:endParaRPr lang="en-US"/>
          </a:p>
        </p:txBody>
      </p:sp>
      <p:pic>
        <p:nvPicPr>
          <p:cNvPr id="1026" name="Picture 2" descr="Image result for new york coun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496" y="202977"/>
            <a:ext cx="5380521" cy="419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77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472" y="0"/>
            <a:ext cx="6567055" cy="5143500"/>
          </a:xfrm>
          <a:prstGeom prst="rect">
            <a:avLst/>
          </a:prstGeom>
        </p:spPr>
      </p:pic>
    </p:spTree>
    <p:extLst>
      <p:ext uri="{BB962C8B-B14F-4D97-AF65-F5344CB8AC3E}">
        <p14:creationId xmlns:p14="http://schemas.microsoft.com/office/powerpoint/2010/main" val="213339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Cate Sirek, FLX IT Lead -- NETC 2018</a:t>
            </a:r>
          </a:p>
        </p:txBody>
      </p:sp>
      <p:sp>
        <p:nvSpPr>
          <p:cNvPr id="3" name="Slide Number Placeholder 2"/>
          <p:cNvSpPr>
            <a:spLocks noGrp="1"/>
          </p:cNvSpPr>
          <p:nvPr>
            <p:ph type="sldNum" sz="quarter" idx="12"/>
          </p:nvPr>
        </p:nvSpPr>
        <p:spPr/>
        <p:txBody>
          <a:bodyPr/>
          <a:lstStyle/>
          <a:p>
            <a:fld id="{A4A00DF7-6AE2-7340-9EE1-6F4F020C789C}" type="slidenum">
              <a:rPr lang="en-US" smtClean="0"/>
              <a:t>13</a:t>
            </a:fld>
            <a:endParaRPr lang="en-US"/>
          </a:p>
        </p:txBody>
      </p:sp>
      <p:sp>
        <p:nvSpPr>
          <p:cNvPr id="4" name="TextBox 3"/>
          <p:cNvSpPr txBox="1"/>
          <p:nvPr/>
        </p:nvSpPr>
        <p:spPr>
          <a:xfrm>
            <a:off x="259307" y="331927"/>
            <a:ext cx="8516945" cy="3170099"/>
          </a:xfrm>
          <a:prstGeom prst="rect">
            <a:avLst/>
          </a:prstGeom>
          <a:noFill/>
        </p:spPr>
        <p:txBody>
          <a:bodyPr wrap="square" rtlCol="0">
            <a:spAutoFit/>
          </a:bodyPr>
          <a:lstStyle/>
          <a:p>
            <a:pPr algn="ctr"/>
            <a:r>
              <a:rPr lang="en-US" sz="2800" b="1" dirty="0" smtClean="0"/>
              <a:t>What IT Leads Do:</a:t>
            </a:r>
            <a:endParaRPr lang="en-US" dirty="0" smtClean="0"/>
          </a:p>
          <a:p>
            <a:pPr algn="ctr"/>
            <a:endParaRPr lang="en-US" dirty="0" smtClean="0"/>
          </a:p>
          <a:p>
            <a:pPr marL="285750" indent="-285750">
              <a:buFont typeface="Arial" panose="020B0604020202020204" pitchFamily="34" charset="0"/>
              <a:buChar char="•"/>
            </a:pPr>
            <a:r>
              <a:rPr lang="en-US" sz="2000" dirty="0" smtClean="0"/>
              <a:t>Network administration</a:t>
            </a:r>
          </a:p>
          <a:p>
            <a:pPr marL="285750" indent="-285750">
              <a:buFont typeface="Arial" panose="020B0604020202020204" pitchFamily="34" charset="0"/>
              <a:buChar char="•"/>
            </a:pPr>
            <a:r>
              <a:rPr lang="en-US" sz="2000" dirty="0" smtClean="0"/>
              <a:t>Hardware/software support</a:t>
            </a:r>
          </a:p>
          <a:p>
            <a:pPr marL="285750" indent="-285750">
              <a:buFont typeface="Arial" panose="020B0604020202020204" pitchFamily="34" charset="0"/>
              <a:buChar char="•"/>
            </a:pPr>
            <a:r>
              <a:rPr lang="en-US" sz="2000" dirty="0" smtClean="0"/>
              <a:t>Staff Training</a:t>
            </a:r>
          </a:p>
          <a:p>
            <a:pPr marL="285750" indent="-285750">
              <a:buFont typeface="Arial" panose="020B0604020202020204" pitchFamily="34" charset="0"/>
              <a:buChar char="•"/>
            </a:pPr>
            <a:r>
              <a:rPr lang="en-US" sz="2000" dirty="0" smtClean="0"/>
              <a:t>Web support</a:t>
            </a:r>
          </a:p>
          <a:p>
            <a:pPr marL="285750" indent="-285750">
              <a:buFont typeface="Arial" panose="020B0604020202020204" pitchFamily="34" charset="0"/>
              <a:buChar char="•"/>
            </a:pPr>
            <a:r>
              <a:rPr lang="en-US" sz="2000" dirty="0" smtClean="0"/>
              <a:t>Link between campus/counties</a:t>
            </a:r>
          </a:p>
          <a:p>
            <a:pPr marL="285750" indent="-285750">
              <a:buFont typeface="Arial" panose="020B0604020202020204" pitchFamily="34" charset="0"/>
              <a:buChar char="•"/>
            </a:pPr>
            <a:endParaRPr lang="en-US" dirty="0" smtClean="0"/>
          </a:p>
          <a:p>
            <a:endParaRPr lang="en-US" dirty="0" smtClean="0"/>
          </a:p>
          <a:p>
            <a:endParaRPr lang="en-US" dirty="0"/>
          </a:p>
        </p:txBody>
      </p:sp>
      <p:pic>
        <p:nvPicPr>
          <p:cNvPr id="3076" name="Picture 4" descr="Image result for 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326" y="2018308"/>
            <a:ext cx="2015791" cy="247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8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Cate Sirek, FLX IT Lead -- NETC 2018</a:t>
            </a:r>
          </a:p>
        </p:txBody>
      </p:sp>
      <p:sp>
        <p:nvSpPr>
          <p:cNvPr id="3" name="Slide Number Placeholder 2"/>
          <p:cNvSpPr>
            <a:spLocks noGrp="1"/>
          </p:cNvSpPr>
          <p:nvPr>
            <p:ph type="sldNum" sz="quarter" idx="12"/>
          </p:nvPr>
        </p:nvSpPr>
        <p:spPr/>
        <p:txBody>
          <a:bodyPr/>
          <a:lstStyle/>
          <a:p>
            <a:fld id="{A4A00DF7-6AE2-7340-9EE1-6F4F020C789C}" type="slidenum">
              <a:rPr lang="en-US" smtClean="0"/>
              <a:t>14</a:t>
            </a:fld>
            <a:endParaRPr lang="en-US"/>
          </a:p>
        </p:txBody>
      </p:sp>
      <p:sp>
        <p:nvSpPr>
          <p:cNvPr id="4" name="TextBox 3"/>
          <p:cNvSpPr txBox="1"/>
          <p:nvPr/>
        </p:nvSpPr>
        <p:spPr>
          <a:xfrm>
            <a:off x="259307" y="331927"/>
            <a:ext cx="8516945" cy="3293209"/>
          </a:xfrm>
          <a:prstGeom prst="rect">
            <a:avLst/>
          </a:prstGeom>
          <a:noFill/>
        </p:spPr>
        <p:txBody>
          <a:bodyPr wrap="square" rtlCol="0">
            <a:spAutoFit/>
          </a:bodyPr>
          <a:lstStyle/>
          <a:p>
            <a:pPr algn="ctr"/>
            <a:r>
              <a:rPr lang="en-US" sz="2800" b="1" dirty="0" smtClean="0"/>
              <a:t>Some things are the same . . . </a:t>
            </a:r>
            <a:endParaRPr lang="en-US" dirty="0" smtClean="0"/>
          </a:p>
          <a:p>
            <a:pPr algn="ctr"/>
            <a:endParaRPr lang="en-US" dirty="0" smtClean="0"/>
          </a:p>
          <a:p>
            <a:pPr marL="285750" indent="-285750">
              <a:buFont typeface="Arial" panose="020B0604020202020204" pitchFamily="34" charset="0"/>
              <a:buChar char="•"/>
            </a:pPr>
            <a:r>
              <a:rPr lang="en-US" dirty="0" smtClean="0"/>
              <a:t>Each county is behind a </a:t>
            </a:r>
            <a:r>
              <a:rPr lang="en-US" dirty="0" err="1" smtClean="0"/>
              <a:t>Fortigate</a:t>
            </a:r>
            <a:r>
              <a:rPr lang="en-US" dirty="0" smtClean="0"/>
              <a:t> which puts us in Cornell’s 10 space</a:t>
            </a:r>
          </a:p>
          <a:p>
            <a:pPr marL="285750" indent="-285750">
              <a:buFont typeface="Arial" panose="020B0604020202020204" pitchFamily="34" charset="0"/>
              <a:buChar char="•"/>
            </a:pPr>
            <a:r>
              <a:rPr lang="en-US" dirty="0" smtClean="0"/>
              <a:t>Email is through Cornell’s Office365</a:t>
            </a:r>
          </a:p>
          <a:p>
            <a:pPr marL="285750" indent="-285750">
              <a:buFont typeface="Arial" panose="020B0604020202020204" pitchFamily="34" charset="0"/>
              <a:buChar char="•"/>
            </a:pPr>
            <a:r>
              <a:rPr lang="en-US" dirty="0" smtClean="0"/>
              <a:t>Microsoft Office, Windows; Adobe; Qualtrics; others at no charge through Campus license</a:t>
            </a:r>
          </a:p>
          <a:p>
            <a:pPr marL="285750" indent="-285750">
              <a:buFont typeface="Arial" panose="020B0604020202020204" pitchFamily="34" charset="0"/>
              <a:buChar char="•"/>
            </a:pPr>
            <a:r>
              <a:rPr lang="en-US" dirty="0" smtClean="0"/>
              <a:t>Compliance with Cornell security requirements:</a:t>
            </a:r>
          </a:p>
          <a:p>
            <a:pPr marL="742939" lvl="1" indent="-285750">
              <a:buFont typeface="Arial" panose="020B0604020202020204" pitchFamily="34" charset="0"/>
              <a:buChar char="•"/>
            </a:pPr>
            <a:r>
              <a:rPr lang="en-US" dirty="0"/>
              <a:t>	</a:t>
            </a:r>
            <a:r>
              <a:rPr lang="en-US" dirty="0" smtClean="0"/>
              <a:t>Encryption</a:t>
            </a:r>
          </a:p>
          <a:p>
            <a:pPr marL="742939" lvl="1" indent="-285750">
              <a:buFont typeface="Arial" panose="020B0604020202020204" pitchFamily="34" charset="0"/>
              <a:buChar char="•"/>
            </a:pPr>
            <a:r>
              <a:rPr lang="en-US" dirty="0"/>
              <a:t>	</a:t>
            </a:r>
            <a:r>
              <a:rPr lang="en-US" dirty="0" smtClean="0"/>
              <a:t>Two step login</a:t>
            </a:r>
          </a:p>
          <a:p>
            <a:endParaRPr lang="en-US" dirty="0" smtClean="0"/>
          </a:p>
          <a:p>
            <a:endParaRPr lang="en-US" dirty="0"/>
          </a:p>
        </p:txBody>
      </p:sp>
      <p:pic>
        <p:nvPicPr>
          <p:cNvPr id="6148" name="Picture 4" descr="Image result for team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769" y="2950844"/>
            <a:ext cx="2928019" cy="161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837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Name of Presenter / Event or Location</a:t>
            </a:r>
            <a:endParaRPr lang="en-US"/>
          </a:p>
        </p:txBody>
      </p:sp>
      <p:sp>
        <p:nvSpPr>
          <p:cNvPr id="3" name="Slide Number Placeholder 2"/>
          <p:cNvSpPr>
            <a:spLocks noGrp="1"/>
          </p:cNvSpPr>
          <p:nvPr>
            <p:ph type="sldNum" sz="quarter" idx="12"/>
          </p:nvPr>
        </p:nvSpPr>
        <p:spPr/>
        <p:txBody>
          <a:bodyPr/>
          <a:lstStyle/>
          <a:p>
            <a:fld id="{A4A00DF7-6AE2-7340-9EE1-6F4F020C789C}" type="slidenum">
              <a:rPr lang="en-US" smtClean="0"/>
              <a:t>15</a:t>
            </a:fld>
            <a:endParaRPr lang="en-US"/>
          </a:p>
        </p:txBody>
      </p:sp>
      <p:sp>
        <p:nvSpPr>
          <p:cNvPr id="4" name="TextBox 3"/>
          <p:cNvSpPr txBox="1"/>
          <p:nvPr/>
        </p:nvSpPr>
        <p:spPr>
          <a:xfrm>
            <a:off x="668740" y="559558"/>
            <a:ext cx="237566" cy="646331"/>
          </a:xfrm>
          <a:prstGeom prst="rect">
            <a:avLst/>
          </a:prstGeom>
          <a:noFill/>
        </p:spPr>
        <p:txBody>
          <a:bodyPr wrap="none" rtlCol="0">
            <a:spAutoFit/>
          </a:bodyPr>
          <a:lstStyle/>
          <a:p>
            <a:r>
              <a:rPr lang="en-US" dirty="0" smtClean="0"/>
              <a:t> </a:t>
            </a:r>
          </a:p>
          <a:p>
            <a:endParaRPr lang="en-US" dirty="0"/>
          </a:p>
        </p:txBody>
      </p:sp>
      <p:sp>
        <p:nvSpPr>
          <p:cNvPr id="5" name="TextBox 4"/>
          <p:cNvSpPr txBox="1"/>
          <p:nvPr/>
        </p:nvSpPr>
        <p:spPr>
          <a:xfrm>
            <a:off x="2299319" y="245659"/>
            <a:ext cx="5725565" cy="3570208"/>
          </a:xfrm>
          <a:prstGeom prst="rect">
            <a:avLst/>
          </a:prstGeom>
          <a:noFill/>
        </p:spPr>
        <p:txBody>
          <a:bodyPr wrap="square" rtlCol="0">
            <a:spAutoFit/>
          </a:bodyPr>
          <a:lstStyle/>
          <a:p>
            <a:pPr algn="ctr"/>
            <a:r>
              <a:rPr lang="en-US" sz="2800" b="1" dirty="0" smtClean="0"/>
              <a:t>Some individuality . . . </a:t>
            </a:r>
          </a:p>
          <a:p>
            <a:r>
              <a:rPr lang="en-US" dirty="0" smtClean="0"/>
              <a:t>Domains:  </a:t>
            </a:r>
          </a:p>
          <a:p>
            <a:r>
              <a:rPr lang="en-US" dirty="0"/>
              <a:t>	</a:t>
            </a:r>
            <a:r>
              <a:rPr lang="en-US" dirty="0" smtClean="0"/>
              <a:t>Cornell Domain</a:t>
            </a:r>
          </a:p>
          <a:p>
            <a:r>
              <a:rPr lang="en-US" dirty="0"/>
              <a:t>	</a:t>
            </a:r>
            <a:r>
              <a:rPr lang="en-US" dirty="0" smtClean="0"/>
              <a:t>Own Domain</a:t>
            </a:r>
          </a:p>
          <a:p>
            <a:r>
              <a:rPr lang="en-US" dirty="0" smtClean="0"/>
              <a:t>Tech Support:  </a:t>
            </a:r>
          </a:p>
          <a:p>
            <a:r>
              <a:rPr lang="en-US" dirty="0"/>
              <a:t>	</a:t>
            </a:r>
            <a:r>
              <a:rPr lang="en-US" dirty="0" smtClean="0"/>
              <a:t>“Full service” IT from the Lead level</a:t>
            </a:r>
          </a:p>
          <a:p>
            <a:r>
              <a:rPr lang="en-US" dirty="0"/>
              <a:t>	</a:t>
            </a:r>
            <a:r>
              <a:rPr lang="en-US" dirty="0" smtClean="0"/>
              <a:t>Tech in each county  for first-level tickets</a:t>
            </a:r>
          </a:p>
          <a:p>
            <a:r>
              <a:rPr lang="en-US" dirty="0"/>
              <a:t>	</a:t>
            </a:r>
            <a:r>
              <a:rPr lang="en-US" dirty="0" smtClean="0"/>
              <a:t>Lead with a tech</a:t>
            </a:r>
          </a:p>
          <a:p>
            <a:r>
              <a:rPr lang="en-US" dirty="0" smtClean="0"/>
              <a:t>Servers</a:t>
            </a:r>
          </a:p>
          <a:p>
            <a:r>
              <a:rPr lang="en-US" dirty="0"/>
              <a:t>	</a:t>
            </a:r>
            <a:r>
              <a:rPr lang="en-US" dirty="0" smtClean="0"/>
              <a:t>Physical hardware in offices, </a:t>
            </a:r>
          </a:p>
          <a:p>
            <a:r>
              <a:rPr lang="en-US" dirty="0"/>
              <a:t>	</a:t>
            </a:r>
            <a:r>
              <a:rPr lang="en-US" dirty="0" smtClean="0"/>
              <a:t>Servers through Campus CIT</a:t>
            </a:r>
          </a:p>
          <a:p>
            <a:r>
              <a:rPr lang="en-US" dirty="0"/>
              <a:t>	</a:t>
            </a:r>
            <a:r>
              <a:rPr lang="en-US" dirty="0" smtClean="0"/>
              <a:t>Shared File Service through Campus CIT</a:t>
            </a:r>
            <a:endParaRPr lang="en-US" dirty="0"/>
          </a:p>
        </p:txBody>
      </p:sp>
      <p:pic>
        <p:nvPicPr>
          <p:cNvPr id="7172" name="Picture 4" descr="Image result for snowfl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54" y="2523023"/>
            <a:ext cx="1963465" cy="196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72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Cate Sirek, FLX IT Lead -- NETC 2018</a:t>
            </a:r>
          </a:p>
        </p:txBody>
      </p:sp>
      <p:sp>
        <p:nvSpPr>
          <p:cNvPr id="3" name="Slide Number Placeholder 2"/>
          <p:cNvSpPr>
            <a:spLocks noGrp="1"/>
          </p:cNvSpPr>
          <p:nvPr>
            <p:ph type="sldNum" sz="quarter" idx="12"/>
          </p:nvPr>
        </p:nvSpPr>
        <p:spPr/>
        <p:txBody>
          <a:bodyPr/>
          <a:lstStyle/>
          <a:p>
            <a:fld id="{A4A00DF7-6AE2-7340-9EE1-6F4F020C789C}" type="slidenum">
              <a:rPr lang="en-US" smtClean="0"/>
              <a:t>16</a:t>
            </a:fld>
            <a:endParaRPr lang="en-US"/>
          </a:p>
        </p:txBody>
      </p:sp>
      <p:sp>
        <p:nvSpPr>
          <p:cNvPr id="4" name="TextBox 3"/>
          <p:cNvSpPr txBox="1"/>
          <p:nvPr/>
        </p:nvSpPr>
        <p:spPr>
          <a:xfrm>
            <a:off x="436729" y="263688"/>
            <a:ext cx="5374791" cy="4801314"/>
          </a:xfrm>
          <a:prstGeom prst="rect">
            <a:avLst/>
          </a:prstGeom>
          <a:noFill/>
        </p:spPr>
        <p:txBody>
          <a:bodyPr wrap="square" rtlCol="0">
            <a:spAutoFit/>
          </a:bodyPr>
          <a:lstStyle/>
          <a:p>
            <a:r>
              <a:rPr lang="en-US" sz="2800" b="1" dirty="0"/>
              <a:t>STRENGTHS</a:t>
            </a:r>
            <a:r>
              <a:rPr lang="en-US" dirty="0" smtClean="0"/>
              <a:t>:</a:t>
            </a:r>
          </a:p>
          <a:p>
            <a:pPr marL="285750" indent="-285750">
              <a:buFont typeface="Arial" panose="020B0604020202020204" pitchFamily="34" charset="0"/>
              <a:buChar char="•"/>
            </a:pPr>
            <a:r>
              <a:rPr lang="en-US" sz="2000" dirty="0" smtClean="0"/>
              <a:t>Leads Team meets 2x/month with Campus Staff; increased communication of issues up and down. </a:t>
            </a:r>
          </a:p>
          <a:p>
            <a:pPr marL="285750" indent="-285750">
              <a:buFont typeface="Arial" panose="020B0604020202020204" pitchFamily="34" charset="0"/>
              <a:buChar char="•"/>
            </a:pPr>
            <a:r>
              <a:rPr lang="en-US" sz="2000" dirty="0" smtClean="0"/>
              <a:t>Wide range of skills and talents, much collaboration/consultation</a:t>
            </a:r>
          </a:p>
          <a:p>
            <a:endParaRPr lang="en-US" dirty="0"/>
          </a:p>
          <a:p>
            <a:r>
              <a:rPr lang="en-US" sz="2800" b="1" dirty="0"/>
              <a:t>WEAKNESSES</a:t>
            </a:r>
            <a:r>
              <a:rPr lang="en-US" dirty="0" smtClean="0"/>
              <a:t>:</a:t>
            </a:r>
          </a:p>
          <a:p>
            <a:pPr marL="285750" indent="-285750">
              <a:buFont typeface="Arial" panose="020B0604020202020204" pitchFamily="34" charset="0"/>
              <a:buChar char="•"/>
            </a:pPr>
            <a:r>
              <a:rPr lang="en-US" sz="2000" dirty="0" smtClean="0"/>
              <a:t>Still some duplication of effort</a:t>
            </a:r>
          </a:p>
          <a:p>
            <a:pPr marL="285750" indent="-285750">
              <a:buFont typeface="Arial" panose="020B0604020202020204" pitchFamily="34" charset="0"/>
              <a:buChar char="•"/>
            </a:pPr>
            <a:r>
              <a:rPr lang="en-US" sz="2000" dirty="0" smtClean="0"/>
              <a:t>Some counties/ED still not fully “bought in”; change is hard</a:t>
            </a:r>
          </a:p>
          <a:p>
            <a:endParaRPr lang="en-US" dirty="0" smtClean="0"/>
          </a:p>
          <a:p>
            <a:endParaRPr lang="en-US" dirty="0"/>
          </a:p>
          <a:p>
            <a:endParaRPr lang="en-US" dirty="0"/>
          </a:p>
          <a:p>
            <a:endParaRPr lang="en-US" dirty="0"/>
          </a:p>
        </p:txBody>
      </p:sp>
      <p:pic>
        <p:nvPicPr>
          <p:cNvPr id="4100" name="Picture 4" descr="Image result for sw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063" y="263688"/>
            <a:ext cx="2309813" cy="230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445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Cate Sirek, FLX IT Lead -- NETC 2018</a:t>
            </a:r>
          </a:p>
        </p:txBody>
      </p:sp>
      <p:sp>
        <p:nvSpPr>
          <p:cNvPr id="3" name="Slide Number Placeholder 2"/>
          <p:cNvSpPr>
            <a:spLocks noGrp="1"/>
          </p:cNvSpPr>
          <p:nvPr>
            <p:ph type="sldNum" sz="quarter" idx="12"/>
          </p:nvPr>
        </p:nvSpPr>
        <p:spPr/>
        <p:txBody>
          <a:bodyPr/>
          <a:lstStyle/>
          <a:p>
            <a:fld id="{A4A00DF7-6AE2-7340-9EE1-6F4F020C789C}" type="slidenum">
              <a:rPr lang="en-US" smtClean="0"/>
              <a:t>17</a:t>
            </a:fld>
            <a:endParaRPr lang="en-US"/>
          </a:p>
        </p:txBody>
      </p:sp>
      <p:sp>
        <p:nvSpPr>
          <p:cNvPr id="4" name="TextBox 3"/>
          <p:cNvSpPr txBox="1"/>
          <p:nvPr/>
        </p:nvSpPr>
        <p:spPr>
          <a:xfrm>
            <a:off x="3180080" y="93736"/>
            <a:ext cx="5855319" cy="3293209"/>
          </a:xfrm>
          <a:prstGeom prst="rect">
            <a:avLst/>
          </a:prstGeom>
          <a:noFill/>
        </p:spPr>
        <p:txBody>
          <a:bodyPr wrap="square" rtlCol="0">
            <a:spAutoFit/>
          </a:bodyPr>
          <a:lstStyle/>
          <a:p>
            <a:r>
              <a:rPr lang="en-US" sz="2800" b="1" dirty="0" smtClean="0"/>
              <a:t>OPPORTUNITIES</a:t>
            </a:r>
            <a:r>
              <a:rPr lang="en-US" dirty="0" smtClean="0"/>
              <a:t>:</a:t>
            </a:r>
          </a:p>
          <a:p>
            <a:pPr marL="285750" indent="-285750">
              <a:buFont typeface="Arial" panose="020B0604020202020204" pitchFamily="34" charset="0"/>
              <a:buChar char="•"/>
            </a:pPr>
            <a:r>
              <a:rPr lang="en-US" sz="2000" dirty="0" smtClean="0"/>
              <a:t>More standardization</a:t>
            </a:r>
          </a:p>
          <a:p>
            <a:pPr marL="285750" indent="-285750">
              <a:buFont typeface="Arial" panose="020B0604020202020204" pitchFamily="34" charset="0"/>
              <a:buChar char="•"/>
            </a:pPr>
            <a:r>
              <a:rPr lang="en-US" sz="2000" dirty="0" smtClean="0"/>
              <a:t>Greater use of individual Lead talents</a:t>
            </a:r>
          </a:p>
          <a:p>
            <a:pPr marL="285750" indent="-285750">
              <a:buFont typeface="Arial" panose="020B0604020202020204" pitchFamily="34" charset="0"/>
              <a:buChar char="•"/>
            </a:pPr>
            <a:endParaRPr lang="en-US" dirty="0" smtClean="0"/>
          </a:p>
          <a:p>
            <a:endParaRPr lang="en-US" dirty="0"/>
          </a:p>
          <a:p>
            <a:r>
              <a:rPr lang="en-US" sz="2800" b="1" dirty="0"/>
              <a:t>THREATS</a:t>
            </a:r>
            <a:r>
              <a:rPr lang="en-US" dirty="0" smtClean="0"/>
              <a:t>:</a:t>
            </a:r>
          </a:p>
          <a:p>
            <a:pPr marL="285750" indent="-285750">
              <a:buFont typeface="Arial" panose="020B0604020202020204" pitchFamily="34" charset="0"/>
              <a:buChar char="•"/>
            </a:pPr>
            <a:r>
              <a:rPr lang="en-US" sz="2000" dirty="0" smtClean="0"/>
              <a:t>Funding</a:t>
            </a:r>
          </a:p>
          <a:p>
            <a:pPr marL="285750" indent="-285750">
              <a:buFont typeface="Arial" panose="020B0604020202020204" pitchFamily="34" charset="0"/>
              <a:buChar char="•"/>
            </a:pPr>
            <a:r>
              <a:rPr lang="en-US" sz="2000" smtClean="0"/>
              <a:t>Staff turnover</a:t>
            </a:r>
            <a:endParaRPr lang="en-US" sz="2000" dirty="0" smtClean="0"/>
          </a:p>
          <a:p>
            <a:endParaRPr lang="en-US" dirty="0"/>
          </a:p>
          <a:p>
            <a:endParaRPr lang="en-US" dirty="0"/>
          </a:p>
        </p:txBody>
      </p:sp>
      <p:pic>
        <p:nvPicPr>
          <p:cNvPr id="6" name="Picture 4" descr="Image result for sw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47" y="93736"/>
            <a:ext cx="2309813" cy="230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71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Cate Sirek, FLX IT Lead -- NETC 2018</a:t>
            </a:r>
          </a:p>
        </p:txBody>
      </p:sp>
      <p:sp>
        <p:nvSpPr>
          <p:cNvPr id="3" name="Slide Number Placeholder 2"/>
          <p:cNvSpPr>
            <a:spLocks noGrp="1"/>
          </p:cNvSpPr>
          <p:nvPr>
            <p:ph type="sldNum" sz="quarter" idx="12"/>
          </p:nvPr>
        </p:nvSpPr>
        <p:spPr/>
        <p:txBody>
          <a:bodyPr/>
          <a:lstStyle/>
          <a:p>
            <a:fld id="{A4A00DF7-6AE2-7340-9EE1-6F4F020C789C}" type="slidenum">
              <a:rPr lang="en-US" smtClean="0"/>
              <a:t>18</a:t>
            </a:fld>
            <a:endParaRPr lang="en-US"/>
          </a:p>
        </p:txBody>
      </p:sp>
      <p:sp>
        <p:nvSpPr>
          <p:cNvPr id="4" name="TextBox 3"/>
          <p:cNvSpPr txBox="1"/>
          <p:nvPr/>
        </p:nvSpPr>
        <p:spPr>
          <a:xfrm>
            <a:off x="914400" y="313898"/>
            <a:ext cx="7112000" cy="584775"/>
          </a:xfrm>
          <a:prstGeom prst="rect">
            <a:avLst/>
          </a:prstGeom>
          <a:noFill/>
        </p:spPr>
        <p:txBody>
          <a:bodyPr wrap="square" rtlCol="0">
            <a:spAutoFit/>
          </a:bodyPr>
          <a:lstStyle/>
          <a:p>
            <a:pPr algn="ctr"/>
            <a:r>
              <a:rPr lang="en-US" sz="3200" b="1" dirty="0" smtClean="0"/>
              <a:t>Questions and Discussion</a:t>
            </a:r>
            <a:endParaRPr lang="en-US" sz="3200" b="1" dirty="0"/>
          </a:p>
        </p:txBody>
      </p:sp>
      <p:pic>
        <p:nvPicPr>
          <p:cNvPr id="1026" name="Picture 2" descr="Image result for questions and discu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073" y="1271514"/>
            <a:ext cx="4167671" cy="253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49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044" y="271111"/>
            <a:ext cx="8119898" cy="4195126"/>
          </a:xfrm>
        </p:spPr>
        <p:txBody>
          <a:bodyPr>
            <a:normAutofit fontScale="90000"/>
          </a:bodyPr>
          <a:lstStyle/>
          <a:p>
            <a:r>
              <a:rPr lang="en-US" sz="7200" dirty="0" smtClean="0"/>
              <a:t>A New York State </a:t>
            </a:r>
            <a:br>
              <a:rPr lang="en-US" sz="7200" dirty="0" smtClean="0"/>
            </a:br>
            <a:r>
              <a:rPr lang="en-US" sz="7200" dirty="0" smtClean="0"/>
              <a:t>of (IT) Mind</a:t>
            </a:r>
            <a:br>
              <a:rPr lang="en-US" sz="7200" dirty="0" smtClean="0"/>
            </a:br>
            <a:r>
              <a:rPr lang="en-US" sz="3600" dirty="0"/>
              <a:t/>
            </a:r>
            <a:br>
              <a:rPr lang="en-US" sz="3600" dirty="0"/>
            </a:br>
            <a:r>
              <a:rPr lang="en-US" sz="7200" dirty="0" smtClean="0"/>
              <a:t/>
            </a:r>
            <a:br>
              <a:rPr lang="en-US" sz="7200" dirty="0" smtClean="0"/>
            </a:br>
            <a:r>
              <a:rPr lang="en-US" sz="2700" dirty="0" smtClean="0"/>
              <a:t>Cate Sirek, IT Lead Manager, Finger Lakes SBN</a:t>
            </a:r>
            <a:br>
              <a:rPr lang="en-US" sz="2700" dirty="0" smtClean="0"/>
            </a:br>
            <a:r>
              <a:rPr lang="en-US" sz="2700" dirty="0" smtClean="0"/>
              <a:t>Gale McArdell, IT Lead Manager, North/Central SBN</a:t>
            </a:r>
            <a:br>
              <a:rPr lang="en-US" sz="2700" dirty="0" smtClean="0"/>
            </a:br>
            <a:endParaRPr lang="en-US" sz="2700" dirty="0"/>
          </a:p>
        </p:txBody>
      </p:sp>
      <p:sp>
        <p:nvSpPr>
          <p:cNvPr id="4" name="Footer Placeholder 3"/>
          <p:cNvSpPr>
            <a:spLocks noGrp="1"/>
          </p:cNvSpPr>
          <p:nvPr>
            <p:ph type="ftr" sz="quarter" idx="11"/>
          </p:nvPr>
        </p:nvSpPr>
        <p:spPr/>
        <p:txBody>
          <a:bodyPr/>
          <a:lstStyle/>
          <a:p>
            <a:r>
              <a:rPr lang="en-US" dirty="0" smtClean="0"/>
              <a:t>Cate Sirek, FLX IT Lead -- NETC 2018</a:t>
            </a:r>
            <a:endParaRPr lang="en-US" dirty="0"/>
          </a:p>
        </p:txBody>
      </p:sp>
      <p:sp>
        <p:nvSpPr>
          <p:cNvPr id="5" name="Slide Number Placeholder 4"/>
          <p:cNvSpPr>
            <a:spLocks noGrp="1"/>
          </p:cNvSpPr>
          <p:nvPr>
            <p:ph type="sldNum" sz="quarter" idx="12"/>
          </p:nvPr>
        </p:nvSpPr>
        <p:spPr/>
        <p:txBody>
          <a:bodyPr/>
          <a:lstStyle/>
          <a:p>
            <a:fld id="{A4A00DF7-6AE2-7340-9EE1-6F4F020C789C}" type="slidenum">
              <a:rPr lang="en-US" smtClean="0"/>
              <a:t>2</a:t>
            </a:fld>
            <a:endParaRPr lang="en-US"/>
          </a:p>
        </p:txBody>
      </p:sp>
      <p:pic>
        <p:nvPicPr>
          <p:cNvPr id="1026" name="Picture 2" descr="Image result for new york state"/>
          <p:cNvPicPr>
            <a:picLocks noChangeAspect="1" noChangeArrowheads="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5226736" y="1073426"/>
            <a:ext cx="3797580" cy="285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246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Cate Sirek, FLX IT Lead -- NETC 2018</a:t>
            </a:r>
          </a:p>
        </p:txBody>
      </p:sp>
      <p:sp>
        <p:nvSpPr>
          <p:cNvPr id="3" name="Slide Number Placeholder 2"/>
          <p:cNvSpPr>
            <a:spLocks noGrp="1"/>
          </p:cNvSpPr>
          <p:nvPr>
            <p:ph type="sldNum" sz="quarter" idx="12"/>
          </p:nvPr>
        </p:nvSpPr>
        <p:spPr/>
        <p:txBody>
          <a:bodyPr/>
          <a:lstStyle/>
          <a:p>
            <a:fld id="{A4A00DF7-6AE2-7340-9EE1-6F4F020C789C}" type="slidenum">
              <a:rPr lang="en-US" smtClean="0"/>
              <a:t>3</a:t>
            </a:fld>
            <a:endParaRPr lang="en-US"/>
          </a:p>
        </p:txBody>
      </p:sp>
      <p:pic>
        <p:nvPicPr>
          <p:cNvPr id="1026" name="Picture 2" descr="Image result for new york coun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496" y="202977"/>
            <a:ext cx="5380521" cy="419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9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Cate Sirek, FLX IT Lead -- NETC 2018</a:t>
            </a:r>
          </a:p>
        </p:txBody>
      </p:sp>
      <p:sp>
        <p:nvSpPr>
          <p:cNvPr id="3" name="Slide Number Placeholder 2"/>
          <p:cNvSpPr>
            <a:spLocks noGrp="1"/>
          </p:cNvSpPr>
          <p:nvPr>
            <p:ph type="sldNum" sz="quarter" idx="12"/>
          </p:nvPr>
        </p:nvSpPr>
        <p:spPr/>
        <p:txBody>
          <a:bodyPr/>
          <a:lstStyle/>
          <a:p>
            <a:fld id="{A4A00DF7-6AE2-7340-9EE1-6F4F020C789C}" type="slidenum">
              <a:rPr lang="en-US" smtClean="0"/>
              <a:t>4</a:t>
            </a:fld>
            <a:endParaRPr lang="en-US"/>
          </a:p>
        </p:txBody>
      </p:sp>
      <p:pic>
        <p:nvPicPr>
          <p:cNvPr id="1026" name="Picture 2" descr="Image result for cornell university ag qu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9" y="110888"/>
            <a:ext cx="8592639" cy="443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55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112" y="0"/>
            <a:ext cx="3975337" cy="5143500"/>
          </a:xfrm>
          <a:prstGeom prst="rect">
            <a:avLst/>
          </a:prstGeom>
        </p:spPr>
      </p:pic>
    </p:spTree>
    <p:extLst>
      <p:ext uri="{BB962C8B-B14F-4D97-AF65-F5344CB8AC3E}">
        <p14:creationId xmlns:p14="http://schemas.microsoft.com/office/powerpoint/2010/main" val="159576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Cate Sirek, FLX IT Lead -- NETC 2018</a:t>
            </a:r>
          </a:p>
        </p:txBody>
      </p:sp>
      <p:sp>
        <p:nvSpPr>
          <p:cNvPr id="3" name="Slide Number Placeholder 2"/>
          <p:cNvSpPr>
            <a:spLocks noGrp="1"/>
          </p:cNvSpPr>
          <p:nvPr>
            <p:ph type="sldNum" sz="quarter" idx="12"/>
          </p:nvPr>
        </p:nvSpPr>
        <p:spPr/>
        <p:txBody>
          <a:bodyPr/>
          <a:lstStyle/>
          <a:p>
            <a:fld id="{A4A00DF7-6AE2-7340-9EE1-6F4F020C789C}" type="slidenum">
              <a:rPr lang="en-US" smtClean="0"/>
              <a:t>6</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74106"/>
          <a:stretch/>
        </p:blipFill>
        <p:spPr>
          <a:xfrm>
            <a:off x="432775" y="715617"/>
            <a:ext cx="8336342" cy="2792895"/>
          </a:xfrm>
          <a:prstGeom prst="rect">
            <a:avLst/>
          </a:prstGeom>
        </p:spPr>
      </p:pic>
    </p:spTree>
    <p:extLst>
      <p:ext uri="{BB962C8B-B14F-4D97-AF65-F5344CB8AC3E}">
        <p14:creationId xmlns:p14="http://schemas.microsoft.com/office/powerpoint/2010/main" val="5938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Cate Sirek, FLX IT Lead -- NETC 2018</a:t>
            </a:r>
          </a:p>
        </p:txBody>
      </p:sp>
      <p:sp>
        <p:nvSpPr>
          <p:cNvPr id="3" name="Slide Number Placeholder 2"/>
          <p:cNvSpPr>
            <a:spLocks noGrp="1"/>
          </p:cNvSpPr>
          <p:nvPr>
            <p:ph type="sldNum" sz="quarter" idx="12"/>
          </p:nvPr>
        </p:nvSpPr>
        <p:spPr/>
        <p:txBody>
          <a:bodyPr/>
          <a:lstStyle/>
          <a:p>
            <a:fld id="{A4A00DF7-6AE2-7340-9EE1-6F4F020C789C}" type="slidenum">
              <a:rPr lang="en-US" smtClean="0"/>
              <a:t>7</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4927" b="33913"/>
          <a:stretch/>
        </p:blipFill>
        <p:spPr>
          <a:xfrm>
            <a:off x="688762" y="223630"/>
            <a:ext cx="7971025" cy="4244908"/>
          </a:xfrm>
          <a:prstGeom prst="rect">
            <a:avLst/>
          </a:prstGeom>
        </p:spPr>
      </p:pic>
    </p:spTree>
    <p:extLst>
      <p:ext uri="{BB962C8B-B14F-4D97-AF65-F5344CB8AC3E}">
        <p14:creationId xmlns:p14="http://schemas.microsoft.com/office/powerpoint/2010/main" val="377515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Cate Sirek, FLX IT Lead -- NETC 2018</a:t>
            </a:r>
          </a:p>
        </p:txBody>
      </p:sp>
      <p:sp>
        <p:nvSpPr>
          <p:cNvPr id="3" name="Slide Number Placeholder 2"/>
          <p:cNvSpPr>
            <a:spLocks noGrp="1"/>
          </p:cNvSpPr>
          <p:nvPr>
            <p:ph type="sldNum" sz="quarter" idx="12"/>
          </p:nvPr>
        </p:nvSpPr>
        <p:spPr/>
        <p:txBody>
          <a:bodyPr/>
          <a:lstStyle/>
          <a:p>
            <a:fld id="{A4A00DF7-6AE2-7340-9EE1-6F4F020C789C}" type="slidenum">
              <a:rPr lang="en-US" smtClean="0"/>
              <a:t>8</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009" t="4252" r="4756" b="14010"/>
          <a:stretch/>
        </p:blipFill>
        <p:spPr>
          <a:xfrm>
            <a:off x="1422278" y="149086"/>
            <a:ext cx="6370984" cy="4410681"/>
          </a:xfrm>
          <a:prstGeom prst="rect">
            <a:avLst/>
          </a:prstGeom>
        </p:spPr>
      </p:pic>
    </p:spTree>
    <p:extLst>
      <p:ext uri="{BB962C8B-B14F-4D97-AF65-F5344CB8AC3E}">
        <p14:creationId xmlns:p14="http://schemas.microsoft.com/office/powerpoint/2010/main" val="72545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Cate Sirek, FLX IT Lead -- NETC 2018</a:t>
            </a:r>
          </a:p>
        </p:txBody>
      </p:sp>
      <p:sp>
        <p:nvSpPr>
          <p:cNvPr id="3" name="Slide Number Placeholder 2"/>
          <p:cNvSpPr>
            <a:spLocks noGrp="1"/>
          </p:cNvSpPr>
          <p:nvPr>
            <p:ph type="sldNum" sz="quarter" idx="12"/>
          </p:nvPr>
        </p:nvSpPr>
        <p:spPr/>
        <p:txBody>
          <a:bodyPr/>
          <a:lstStyle/>
          <a:p>
            <a:fld id="{A4A00DF7-6AE2-7340-9EE1-6F4F020C789C}" type="slidenum">
              <a:rPr lang="en-US" smtClean="0"/>
              <a:t>9</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479" t="11752" r="9535" b="10865"/>
          <a:stretch/>
        </p:blipFill>
        <p:spPr>
          <a:xfrm>
            <a:off x="1621061" y="198782"/>
            <a:ext cx="5962495" cy="4272916"/>
          </a:xfrm>
          <a:prstGeom prst="rect">
            <a:avLst/>
          </a:prstGeom>
        </p:spPr>
      </p:pic>
    </p:spTree>
    <p:extLst>
      <p:ext uri="{BB962C8B-B14F-4D97-AF65-F5344CB8AC3E}">
        <p14:creationId xmlns:p14="http://schemas.microsoft.com/office/powerpoint/2010/main" val="1126360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1233</TotalTime>
  <Words>1615</Words>
  <Application>Microsoft Office PowerPoint</Application>
  <PresentationFormat>On-screen Show (16:9)</PresentationFormat>
  <Paragraphs>126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Lora</vt:lpstr>
      <vt:lpstr>Times New Roman</vt:lpstr>
      <vt:lpstr>Work sans</vt:lpstr>
      <vt:lpstr>Office Theme</vt:lpstr>
      <vt:lpstr>PowerPoint Presentation</vt:lpstr>
      <vt:lpstr>A New York State  of (IT) Mind   Cate Sirek, IT Lead Manager, Finger Lakes SBN Gale McArdell, IT Lead Manager, North/Central SBN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Key</dc:creator>
  <cp:lastModifiedBy>Cate Sirek</cp:lastModifiedBy>
  <cp:revision>83</cp:revision>
  <dcterms:created xsi:type="dcterms:W3CDTF">2017-05-19T15:30:47Z</dcterms:created>
  <dcterms:modified xsi:type="dcterms:W3CDTF">2018-06-15T14:05:53Z</dcterms:modified>
</cp:coreProperties>
</file>