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3" r:id="rId5"/>
    <p:sldId id="284" r:id="rId6"/>
    <p:sldId id="285" r:id="rId7"/>
    <p:sldId id="286" r:id="rId8"/>
    <p:sldId id="288" r:id="rId9"/>
    <p:sldId id="290" r:id="rId10"/>
    <p:sldId id="291" r:id="rId11"/>
    <p:sldId id="292" r:id="rId12"/>
    <p:sldId id="295" r:id="rId13"/>
    <p:sldId id="296" r:id="rId14"/>
    <p:sldId id="268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9" r:id="rId23"/>
    <p:sldId id="293" r:id="rId24"/>
    <p:sldId id="294" r:id="rId25"/>
    <p:sldId id="301" r:id="rId26"/>
    <p:sldId id="297" r:id="rId27"/>
    <p:sldId id="299" r:id="rId28"/>
    <p:sldId id="300" r:id="rId29"/>
    <p:sldId id="2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OS</a:t>
            </a:r>
            <a:r>
              <a:rPr lang="en-US" baseline="0"/>
              <a:t> Breakdown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69-47E3-8922-C0DBA4D3CCB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69-47E3-8922-C0DBA4D3CCB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69-47E3-8922-C0DBA4D3CC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169-47E3-8922-C0DBA4D3CCB2}"/>
                </c:ext>
              </c:extLst>
            </c:dLbl>
            <c:dLbl>
              <c:idx val="1"/>
              <c:layout>
                <c:manualLayout>
                  <c:x val="8.8105747246579769E-2"/>
                  <c:y val="8.66426321167484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9-47E3-8922-C0DBA4D3CC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169-47E3-8922-C0DBA4D3CCB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Sheet5!$A$1:$A$3</c:f>
              <c:strCache>
                <c:ptCount val="3"/>
                <c:pt idx="0">
                  <c:v>MacOS</c:v>
                </c:pt>
                <c:pt idx="1">
                  <c:v>Linux</c:v>
                </c:pt>
                <c:pt idx="2">
                  <c:v>Windows</c:v>
                </c:pt>
              </c:strCache>
            </c:strRef>
          </c:cat>
          <c:val>
            <c:numRef>
              <c:f>Sheet5!$B$1:$B$3</c:f>
              <c:numCache>
                <c:formatCode>General</c:formatCode>
                <c:ptCount val="3"/>
                <c:pt idx="0">
                  <c:v>231</c:v>
                </c:pt>
                <c:pt idx="1">
                  <c:v>26</c:v>
                </c:pt>
                <c:pt idx="2">
                  <c:v>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69-47E3-8922-C0DBA4D3CCB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Device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'Deskop-Laptop Split'!$AC$4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E2-4462-B8B8-984D294ECBF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E2-4462-B8B8-984D294ECBF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E2-4462-B8B8-984D294ECBF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6E2-4462-B8B8-984D294ECBF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6E2-4462-B8B8-984D294ECBF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6E2-4462-B8B8-984D294ECBF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'Deskop-Laptop Split'!$AB$5:$AB$7</c:f>
              <c:strCache>
                <c:ptCount val="3"/>
                <c:pt idx="0">
                  <c:v>Laptop</c:v>
                </c:pt>
                <c:pt idx="1">
                  <c:v>Desktop</c:v>
                </c:pt>
                <c:pt idx="2">
                  <c:v>Server</c:v>
                </c:pt>
              </c:strCache>
            </c:strRef>
          </c:cat>
          <c:val>
            <c:numRef>
              <c:f>'Deskop-Laptop Split'!$AC$5:$AC$7</c:f>
              <c:numCache>
                <c:formatCode>0</c:formatCode>
                <c:ptCount val="3"/>
                <c:pt idx="0">
                  <c:v>1095</c:v>
                </c:pt>
                <c:pt idx="1">
                  <c:v>938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E2-4462-B8B8-984D294ECBF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00540" y="0"/>
            <a:ext cx="9981863" cy="184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3432" y="2113280"/>
            <a:ext cx="10170008" cy="474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l">
              <a:lnSpc>
                <a:spcPct val="150000"/>
              </a:lnSpc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alphaModFix amt="37000"/>
          </a:blip>
          <a:srcRect l="48729" t="-2" r="-46172" b="32720"/>
          <a:stretch/>
        </p:blipFill>
        <p:spPr>
          <a:xfrm flipH="1">
            <a:off x="6406887" y="2823827"/>
            <a:ext cx="5858111" cy="40447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3440" y="2194560"/>
            <a:ext cx="10005060" cy="466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335" y="2191871"/>
            <a:ext cx="9991165" cy="4680697"/>
          </a:xfrm>
          <a:noFill/>
          <a:ln w="12700">
            <a:noFill/>
          </a:ln>
        </p:spPr>
        <p:txBody>
          <a:bodyPr wrap="square" lIns="457200" tIns="182880" rIns="365760" bIns="182880">
            <a:noAutofit/>
          </a:bodyPr>
          <a:lstStyle>
            <a:lvl1pPr marL="0" indent="0" algn="l">
              <a:lnSpc>
                <a:spcPct val="150000"/>
              </a:lnSpc>
              <a:spcAft>
                <a:spcPts val="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756"/>
            <a:ext cx="10986247" cy="1080296"/>
          </a:xfrm>
          <a:noFill/>
          <a:ln w="15875">
            <a:noFill/>
          </a:ln>
        </p:spPr>
        <p:txBody>
          <a:bodyPr wrap="square" lIns="1280160" rIns="365760" anchor="ctr" anchorCtr="0">
            <a:normAutofit/>
          </a:bodyPr>
          <a:lstStyle>
            <a:lvl1pPr algn="l">
              <a:defRPr sz="3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AC-A8D6-4536-876F-95ED0C697A37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-Shape 6"/>
          <p:cNvSpPr/>
          <p:nvPr/>
        </p:nvSpPr>
        <p:spPr>
          <a:xfrm rot="16200000">
            <a:off x="10772934" y="152249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l="48730" t="-2" r="-48730" b="54889"/>
          <a:stretch/>
        </p:blipFill>
        <p:spPr>
          <a:xfrm>
            <a:off x="0" y="5149188"/>
            <a:ext cx="3820160" cy="1723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-Shape 19"/>
          <p:cNvSpPr/>
          <p:nvPr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1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972177"/>
            <a:ext cx="992841" cy="365125"/>
          </a:xfrm>
        </p:spPr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7336" y="2090607"/>
            <a:ext cx="903568" cy="3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9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01543"/>
            <a:ext cx="4772025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160" y="501543"/>
            <a:ext cx="5036185" cy="1440394"/>
          </a:xfrm>
          <a:noFill/>
        </p:spPr>
        <p:txBody>
          <a:bodyPr rIns="640080" anchor="ctr" anchorCtr="0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01543"/>
            <a:ext cx="6172200" cy="5359507"/>
          </a:xfrm>
          <a:solidFill>
            <a:schemeClr val="bg1"/>
          </a:solidFill>
        </p:spPr>
        <p:txBody>
          <a:bodyPr t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6340"/>
            <a:ext cx="3932237" cy="354264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AC-A8D6-4536-876F-95ED0C697A37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-Shape 7"/>
          <p:cNvSpPr/>
          <p:nvPr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31920" y="-1087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5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1269" y="1969995"/>
            <a:ext cx="9869280" cy="488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0993120" cy="171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9252"/>
            <a:ext cx="10993119" cy="1107996"/>
          </a:xfrm>
          <a:ln w="12700"/>
          <a:effectLst/>
        </p:spPr>
        <p:txBody>
          <a:bodyPr rIns="274320" anchor="ctr" anchorCtr="0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L-Shape 7"/>
          <p:cNvSpPr/>
          <p:nvPr/>
        </p:nvSpPr>
        <p:spPr>
          <a:xfrm rot="16200000">
            <a:off x="10628002" y="1431005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8428" y="6028357"/>
            <a:ext cx="992841" cy="365125"/>
          </a:xfrm>
        </p:spPr>
        <p:txBody>
          <a:bodyPr/>
          <a:lstStyle/>
          <a:p>
            <a:fld id="{FCD6DEAC-A8D6-4536-876F-95ED0C697A37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65125"/>
          </a:xfrm>
        </p:spPr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15" y="1969995"/>
            <a:ext cx="9664993" cy="4888005"/>
          </a:xfrm>
          <a:ln w="12700">
            <a:noFill/>
          </a:ln>
        </p:spPr>
        <p:txBody>
          <a:bodyPr rIns="365760"/>
          <a:lstStyle>
            <a:lvl5pPr marL="2057400" indent="-452438">
              <a:tabLst>
                <a:tab pos="1828800" algn="l"/>
              </a:tabLs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4"/>
          <p:cNvSpPr/>
          <p:nvPr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40" t="23035" r="-12240" b="-2433"/>
          <a:stretch/>
        </p:blipFill>
        <p:spPr>
          <a:xfrm rot="10800000">
            <a:off x="5027894" y="1127759"/>
            <a:ext cx="7164106" cy="568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2240" t="23035" r="-12240" b="-2433"/>
          <a:stretch/>
        </p:blipFill>
        <p:spPr>
          <a:xfrm>
            <a:off x="0" y="0"/>
            <a:ext cx="5067300" cy="402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921" y="1704996"/>
            <a:ext cx="6389491" cy="2614157"/>
          </a:xfrm>
          <a:solidFill>
            <a:schemeClr val="bg1"/>
          </a:solidFill>
          <a:ln>
            <a:noFill/>
          </a:ln>
        </p:spPr>
        <p:txBody>
          <a:bodyPr lIns="457200" tIns="457200" rIns="822960" bIns="457200" anchor="ctr" anchorCtr="0">
            <a:normAutofit/>
          </a:bodyPr>
          <a:lstStyle>
            <a:lvl1pPr>
              <a:defRPr sz="5000" baseline="0"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903740"/>
            <a:ext cx="7804412" cy="794064"/>
          </a:xfrm>
          <a:solidFill>
            <a:schemeClr val="bg1"/>
          </a:solidFill>
        </p:spPr>
        <p:txBody>
          <a:bodyPr wrap="square" rIns="365760" bIns="182880">
            <a:spAutoFit/>
          </a:bodyPr>
          <a:lstStyle>
            <a:lvl1pPr marL="0" indent="0" algn="r">
              <a:buNone/>
              <a:defRPr sz="2400" b="1" i="0" cap="all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L-Shape 6"/>
          <p:cNvSpPr/>
          <p:nvPr/>
        </p:nvSpPr>
        <p:spPr>
          <a:xfrm rot="5400000">
            <a:off x="1045669" y="1301072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6200000">
            <a:off x="7563906" y="407864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0540" y="0"/>
            <a:ext cx="9981863" cy="171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31241"/>
            <a:ext cx="11564470" cy="1163395"/>
          </a:xfrm>
          <a:noFill/>
          <a:ln w="12700"/>
        </p:spPr>
        <p:txBody>
          <a:bodyPr lIns="128016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AC-A8D6-4536-876F-95ED0C697A37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-Shape 7"/>
          <p:cNvSpPr/>
          <p:nvPr/>
        </p:nvSpPr>
        <p:spPr>
          <a:xfrm rot="10800000">
            <a:off x="10726268" y="2006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>
            <a:off x="704848" y="116101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9788" y="436517"/>
            <a:ext cx="11606212" cy="128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09"/>
            <a:ext cx="11355388" cy="1163395"/>
          </a:xfrm>
          <a:noFill/>
          <a:ln w="12700"/>
        </p:spPr>
        <p:txBody>
          <a:bodyPr rIns="548640" anchor="ctr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AC-A8D6-4536-876F-95ED0C697A37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L-Shape 9"/>
          <p:cNvSpPr/>
          <p:nvPr/>
        </p:nvSpPr>
        <p:spPr>
          <a:xfrm rot="10800000">
            <a:off x="10726268" y="3022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1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729" t="-1" r="-46172" b="-2858"/>
          <a:stretch/>
        </p:blipFill>
        <p:spPr>
          <a:xfrm rot="10800000" flipH="1">
            <a:off x="-1" y="-76364"/>
            <a:ext cx="5164997" cy="54519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74319" y="436517"/>
            <a:ext cx="9794240" cy="1097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729" t="-2" r="-46172" b="32720"/>
          <a:stretch/>
        </p:blipFill>
        <p:spPr>
          <a:xfrm flipH="1">
            <a:off x="7100002" y="3302386"/>
            <a:ext cx="5164997" cy="3566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6480" y="2092960"/>
            <a:ext cx="9005196" cy="47650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AC-A8D6-4536-876F-95ED0C697A37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-Shape 5"/>
          <p:cNvSpPr/>
          <p:nvPr/>
        </p:nvSpPr>
        <p:spPr>
          <a:xfrm rot="10800000">
            <a:off x="9344508" y="21077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16200000" flipV="1">
            <a:off x="722502" y="1332763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0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0"/>
            <a:ext cx="10515600" cy="645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497980"/>
            <a:ext cx="992841" cy="365125"/>
          </a:xfrm>
        </p:spPr>
        <p:txBody>
          <a:bodyPr/>
          <a:lstStyle>
            <a:lvl1pPr algn="r">
              <a:defRPr/>
            </a:lvl1pPr>
          </a:lstStyle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7336" y="630107"/>
            <a:ext cx="903568" cy="3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04165"/>
          </a:xfrm>
        </p:spPr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960" y="356237"/>
            <a:ext cx="11602720" cy="567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16200000" flipV="1">
            <a:off x="464342" y="5683807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5400000" flipV="1">
            <a:off x="11270774" y="223759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2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591"/>
            <a:ext cx="4772025" cy="194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19"/>
            <a:ext cx="4772025" cy="1605781"/>
          </a:xfrm>
          <a:noFill/>
        </p:spPr>
        <p:txBody>
          <a:bodyPr rIns="640080"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26721"/>
            <a:ext cx="6172200" cy="543433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0810"/>
            <a:ext cx="3932237" cy="340817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AC-A8D6-4536-876F-95ED0C697A37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-Shape 7"/>
          <p:cNvSpPr/>
          <p:nvPr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9E9E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9213477" cy="5032375"/>
          </a:xfrm>
          <a:prstGeom prst="rect">
            <a:avLst/>
          </a:prstGeom>
          <a:noFill/>
        </p:spPr>
        <p:txBody>
          <a:bodyPr vert="horz" lIns="274320" tIns="2743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3222"/>
            <a:ext cx="10051675" cy="958058"/>
          </a:xfrm>
          <a:prstGeom prst="rect">
            <a:avLst/>
          </a:prstGeom>
          <a:noFill/>
          <a:ln>
            <a:noFill/>
          </a:ln>
        </p:spPr>
        <p:txBody>
          <a:bodyPr vert="horz" wrap="square" lIns="1188720" tIns="274320" rIns="91440" bIns="2743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428" y="602835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fld id="{FCD6DEAC-A8D6-4536-876F-95ED0C697A37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cherus Grotesque Ligh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8428" y="629729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fld id="{8F364027-DBD7-44B1-AC10-BA65350DFC5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3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FF6600"/>
        </a:buClr>
        <a:buFont typeface="Wingdings" charset="2"/>
        <a:buChar char="§"/>
        <a:tabLst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echdirect.dell.com/portal.30/Login.aspx%E2%80%8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Aghelp@v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cherus Grotesque" panose="02000505000000020004"/>
              </a:rPr>
              <a:t>College of Agriculture and Life Sciences</a:t>
            </a:r>
          </a:p>
          <a:p>
            <a:pPr marL="0" indent="0">
              <a:buNone/>
            </a:pPr>
            <a:endParaRPr lang="en-US" dirty="0">
              <a:latin typeface="Acherus Grotesque" panose="0200050500000002000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Acherus Grotesque" panose="02000505000000020004" pitchFamily="50" charset="0"/>
              </a:rPr>
              <a:t>Scott Shetrone</a:t>
            </a:r>
          </a:p>
          <a:p>
            <a:pPr marL="0" indent="0">
              <a:buNone/>
            </a:pPr>
            <a:r>
              <a:rPr lang="en-US" dirty="0">
                <a:latin typeface="Acherus Grotesque" panose="02000505000000020004" pitchFamily="50" charset="0"/>
              </a:rPr>
              <a:t>Help Desk Manager</a:t>
            </a:r>
          </a:p>
        </p:txBody>
      </p:sp>
      <p:pic>
        <p:nvPicPr>
          <p:cNvPr id="4" name="Picture 3" descr="&lt;strong&gt;hutcheson-hall-virginia-tech&lt;/strong&gt;.jpg"/>
          <p:cNvPicPr>
            <a:picLocks noChangeAspect="1"/>
          </p:cNvPicPr>
          <p:nvPr/>
        </p:nvPicPr>
        <p:blipFill rotWithShape="1">
          <a:blip r:embed="rId2"/>
          <a:srcRect t="25710" r="-1" b="6705"/>
          <a:stretch/>
        </p:blipFill>
        <p:spPr>
          <a:xfrm>
            <a:off x="5042551" y="2739978"/>
            <a:ext cx="5950569" cy="3348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 IT – How We Work</a:t>
            </a:r>
          </a:p>
        </p:txBody>
      </p:sp>
    </p:spTree>
    <p:extLst>
      <p:ext uri="{BB962C8B-B14F-4D97-AF65-F5344CB8AC3E}">
        <p14:creationId xmlns:p14="http://schemas.microsoft.com/office/powerpoint/2010/main" val="246328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BigFix</a:t>
            </a:r>
            <a:r>
              <a:rPr lang="en-US" dirty="0"/>
              <a:t> -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cherus Grotesque" panose="02000505000000020004" pitchFamily="50" charset="0"/>
              </a:rPr>
              <a:t>IBM </a:t>
            </a:r>
            <a:r>
              <a:rPr lang="en-US" dirty="0" err="1">
                <a:latin typeface="Acherus Grotesque" panose="02000505000000020004" pitchFamily="50" charset="0"/>
              </a:rPr>
              <a:t>BigFix</a:t>
            </a:r>
            <a:r>
              <a:rPr lang="en-US" dirty="0">
                <a:latin typeface="Acherus Grotesque" panose="02000505000000020004" pitchFamily="50" charset="0"/>
              </a:rPr>
              <a:t> Console</a:t>
            </a:r>
          </a:p>
          <a:p>
            <a:r>
              <a:rPr lang="en-US" dirty="0">
                <a:latin typeface="Acherus Grotesque" panose="02000505000000020004" pitchFamily="50" charset="0"/>
              </a:rPr>
              <a:t>Excel Connector</a:t>
            </a:r>
          </a:p>
          <a:p>
            <a:r>
              <a:rPr lang="en-US" dirty="0">
                <a:latin typeface="Acherus Grotesque" panose="02000505000000020004" pitchFamily="50" charset="0"/>
              </a:rPr>
              <a:t>Web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440" y="1969995"/>
            <a:ext cx="6012564" cy="4114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EC7C2-0FEF-49F4-8DF3-C0B0A1EE6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08" y="43925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7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BigFix</a:t>
            </a:r>
            <a:r>
              <a:rPr lang="en-US" dirty="0"/>
              <a:t> - Patches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cherus Grotesque" panose="02000505000000020004" pitchFamily="50" charset="0"/>
              </a:rPr>
              <a:t>Patches using the OEM source files are available for: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Windows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Mac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Ubuntu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CentOS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Third-party software:</a:t>
            </a: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Java</a:t>
            </a: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Firefox</a:t>
            </a: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Chrome</a:t>
            </a: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Etc…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011" y="3484605"/>
            <a:ext cx="3840813" cy="2066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C2A20-B99E-471B-A8AD-FC5A7145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08" y="43925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6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 Client Patching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cherus Grotesque" panose="02000505000000020004" pitchFamily="50" charset="0"/>
              </a:rPr>
              <a:t>General Patching (if reboot is required)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Action set to begin at 10pm.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Present message to user that a reboot is required, with a timeout of 4 hours.  The user can snooze the reboot.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Leave the action open for 2 weeks.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If reboot isn’t needed, apply as available/needed.</a:t>
            </a:r>
          </a:p>
          <a:p>
            <a:r>
              <a:rPr lang="en-US" dirty="0">
                <a:latin typeface="Acherus Grotesque" panose="02000505000000020004" pitchFamily="50" charset="0"/>
              </a:rPr>
              <a:t>Communicate to our clients to leave computers on and connected overnight/weekends.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0CC4B-FC09-42A1-9207-3F7F45929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08" y="43925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cherus Grotesque" panose="02000505000000020004" pitchFamily="50" charset="0"/>
              </a:rPr>
              <a:t>Sundays Only </a:t>
            </a:r>
            <a:r>
              <a:rPr lang="en-US" sz="2400" dirty="0">
                <a:latin typeface="Acherus Grotesque" panose="02000505000000020004" pitchFamily="50" charset="0"/>
              </a:rPr>
              <a:t>– this is generally for lab computers.</a:t>
            </a:r>
          </a:p>
          <a:p>
            <a:r>
              <a:rPr lang="en-US" sz="2400" b="1" dirty="0">
                <a:latin typeface="Acherus Grotesque" panose="02000505000000020004" pitchFamily="50" charset="0"/>
              </a:rPr>
              <a:t>No Updates </a:t>
            </a:r>
            <a:r>
              <a:rPr lang="en-US" sz="2400" dirty="0">
                <a:latin typeface="Acherus Grotesque" panose="02000505000000020004" pitchFamily="50" charset="0"/>
              </a:rPr>
              <a:t>– For servers and computers that run long computational jobs or data collection jobs.  Our users get department head approval to be exempted from our patching schedule.</a:t>
            </a:r>
          </a:p>
          <a:p>
            <a:r>
              <a:rPr lang="en-US" sz="2400" dirty="0">
                <a:latin typeface="Acherus Grotesque" panose="02000505000000020004" pitchFamily="50" charset="0"/>
              </a:rPr>
              <a:t>Done by creating</a:t>
            </a:r>
            <a:br>
              <a:rPr lang="en-US" sz="2400" dirty="0">
                <a:latin typeface="Acherus Grotesque" panose="02000505000000020004" pitchFamily="50" charset="0"/>
              </a:rPr>
            </a:br>
            <a:r>
              <a:rPr lang="en-US" sz="2400" dirty="0">
                <a:latin typeface="Acherus Grotesque" panose="02000505000000020004" pitchFamily="50" charset="0"/>
              </a:rPr>
              <a:t>Computer Groups</a:t>
            </a:r>
            <a:br>
              <a:rPr lang="en-US" sz="2400" dirty="0">
                <a:latin typeface="Acherus Grotesque" panose="02000505000000020004" pitchFamily="50" charset="0"/>
              </a:rPr>
            </a:br>
            <a:r>
              <a:rPr lang="en-US" sz="2400" dirty="0">
                <a:latin typeface="Acherus Grotesque" panose="02000505000000020004" pitchFamily="50" charset="0"/>
              </a:rPr>
              <a:t>in </a:t>
            </a:r>
            <a:r>
              <a:rPr lang="en-US" sz="2400" dirty="0" err="1">
                <a:latin typeface="Acherus Grotesque" panose="02000505000000020004" pitchFamily="50" charset="0"/>
              </a:rPr>
              <a:t>BigFix</a:t>
            </a:r>
            <a:endParaRPr lang="en-US" sz="2400" dirty="0">
              <a:latin typeface="Acherus Grotesque" panose="0200050500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 Client Patching Policies Exceptions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73" y="3972486"/>
            <a:ext cx="5265285" cy="2476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85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Warranty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8" y="1472909"/>
            <a:ext cx="9877425" cy="339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08" y="5038976"/>
            <a:ext cx="9839325" cy="140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B1D3E-C14F-4138-9BC4-6BB2CFE6B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95" y="34524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Warranty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5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cherus Grotesque" panose="02000505000000020004" pitchFamily="50" charset="0"/>
              </a:rPr>
              <a:t>Get access to Dell API: </a:t>
            </a:r>
          </a:p>
          <a:p>
            <a:pPr lvl="1"/>
            <a:r>
              <a:rPr lang="en-US" sz="1800" dirty="0" err="1">
                <a:latin typeface="Acherus Grotesque" panose="02000505000000020004" pitchFamily="50" charset="0"/>
              </a:rPr>
              <a:t>TechDirect</a:t>
            </a:r>
            <a:r>
              <a:rPr lang="en-US" sz="1800" dirty="0">
                <a:latin typeface="Acherus Grotesque" panose="02000505000000020004" pitchFamily="50" charset="0"/>
              </a:rPr>
              <a:t> (</a:t>
            </a:r>
            <a:r>
              <a:rPr lang="en-US" sz="1800" u="sng" dirty="0">
                <a:latin typeface="Acherus Grotesque" panose="02000505000000020004" pitchFamily="50" charset="0"/>
                <a:hlinkClick r:id="rId2"/>
              </a:rPr>
              <a:t>https://techdirect.dell.com/portal.30/Login.aspx​</a:t>
            </a:r>
            <a:r>
              <a:rPr lang="en-US" sz="1800" dirty="0">
                <a:latin typeface="Acherus Grotesque" panose="02000505000000020004" pitchFamily="50" charset="0"/>
              </a:rPr>
              <a:t>)</a:t>
            </a:r>
          </a:p>
          <a:p>
            <a:r>
              <a:rPr lang="en-US" sz="2000" dirty="0">
                <a:latin typeface="Acherus Grotesque" panose="02000505000000020004" pitchFamily="50" charset="0"/>
              </a:rPr>
              <a:t>PowerShell script </a:t>
            </a:r>
          </a:p>
          <a:p>
            <a:pPr lvl="1"/>
            <a:r>
              <a:rPr lang="en-US" sz="1800" dirty="0">
                <a:latin typeface="Acherus Grotesque" panose="02000505000000020004" pitchFamily="50" charset="0"/>
              </a:rPr>
              <a:t>Get the system’s serial number</a:t>
            </a:r>
          </a:p>
          <a:p>
            <a:pPr lvl="1"/>
            <a:r>
              <a:rPr lang="en-US" sz="1800" dirty="0">
                <a:latin typeface="Acherus Grotesque" panose="02000505000000020004" pitchFamily="50" charset="0"/>
              </a:rPr>
              <a:t>Grab system info with API at Dell’s site (system info in XML file)</a:t>
            </a:r>
          </a:p>
          <a:p>
            <a:pPr lvl="1"/>
            <a:r>
              <a:rPr lang="en-US" sz="1800" dirty="0">
                <a:latin typeface="Acherus Grotesque" panose="02000505000000020004" pitchFamily="50" charset="0"/>
              </a:rPr>
              <a:t>Parse out the Purchase Date and Warrant End Date and load into the registry</a:t>
            </a:r>
          </a:p>
          <a:p>
            <a:pPr lvl="2"/>
            <a:r>
              <a:rPr lang="en-US" sz="1600" dirty="0">
                <a:latin typeface="Acherus Grotesque" panose="02000505000000020004" pitchFamily="50" charset="0"/>
              </a:rPr>
              <a:t>(HKLM:\Software\CALSIT)</a:t>
            </a:r>
          </a:p>
          <a:p>
            <a:r>
              <a:rPr lang="en-US" sz="2000" dirty="0">
                <a:latin typeface="Acherus Grotesque" panose="02000505000000020004" pitchFamily="50" charset="0"/>
              </a:rPr>
              <a:t>Write a </a:t>
            </a:r>
            <a:r>
              <a:rPr lang="en-US" sz="2000" dirty="0" err="1">
                <a:latin typeface="Acherus Grotesque" panose="02000505000000020004" pitchFamily="50" charset="0"/>
              </a:rPr>
              <a:t>BigFix</a:t>
            </a:r>
            <a:r>
              <a:rPr lang="en-US" sz="2000" dirty="0">
                <a:latin typeface="Acherus Grotesque" panose="02000505000000020004" pitchFamily="50" charset="0"/>
              </a:rPr>
              <a:t> analysis to get that info from the registry</a:t>
            </a:r>
          </a:p>
          <a:p>
            <a:r>
              <a:rPr lang="en-US" sz="2000" dirty="0">
                <a:latin typeface="Acherus Grotesque" panose="02000505000000020004" pitchFamily="50" charset="0"/>
              </a:rPr>
              <a:t>There is a task to add manually add as well</a:t>
            </a:r>
          </a:p>
          <a:p>
            <a:r>
              <a:rPr lang="en-US" sz="2000" dirty="0">
                <a:latin typeface="Acherus Grotesque" panose="02000505000000020004" pitchFamily="50" charset="0"/>
              </a:rPr>
              <a:t>For Macs, had to go with when the system was introduced by Model number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6070C-C2C6-4477-856A-89387CBCC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99" y="43925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7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cherus Grotesque" panose="02000505000000020004" pitchFamily="50" charset="0"/>
              </a:rPr>
              <a:t>Tasks to deploy: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Office 2016 Pro Plus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Adobe DC Pro 2017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SAS</a:t>
            </a:r>
          </a:p>
          <a:p>
            <a:pPr lvl="1"/>
            <a:r>
              <a:rPr lang="en-US" dirty="0" err="1">
                <a:latin typeface="Acherus Grotesque" panose="02000505000000020004" pitchFamily="50" charset="0"/>
              </a:rPr>
              <a:t>Splashtop</a:t>
            </a:r>
            <a:r>
              <a:rPr lang="en-US" dirty="0">
                <a:latin typeface="Acherus Grotesque" panose="02000505000000020004" pitchFamily="50" charset="0"/>
              </a:rPr>
              <a:t> – Remote Access tool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Dell Command - Update – updates Dell BIOS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Central Logging Service - elastic</a:t>
            </a:r>
          </a:p>
          <a:p>
            <a:pPr lvl="2"/>
            <a:r>
              <a:rPr lang="en-US" dirty="0" err="1">
                <a:latin typeface="Acherus Grotesque" panose="02000505000000020004" pitchFamily="50" charset="0"/>
              </a:rPr>
              <a:t>Winlogbeat</a:t>
            </a:r>
            <a:endParaRPr lang="en-US" dirty="0">
              <a:latin typeface="Acherus Grotesque" panose="02000505000000020004" pitchFamily="50" charset="0"/>
            </a:endParaRPr>
          </a:p>
          <a:p>
            <a:pPr lvl="2"/>
            <a:r>
              <a:rPr lang="en-US" dirty="0" err="1">
                <a:latin typeface="Acherus Grotesque" panose="02000505000000020004" pitchFamily="50" charset="0"/>
              </a:rPr>
              <a:t>Filebeat</a:t>
            </a:r>
            <a:r>
              <a:rPr lang="en-US" dirty="0">
                <a:latin typeface="Acherus Grotesque" panose="02000505000000020004" pitchFamily="50" charset="0"/>
              </a:rPr>
              <a:t> (for Macs)</a:t>
            </a: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Analyses to check installation status, version, and if it’s running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F2C53-9F94-4BF7-B3B0-10ED5814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08" y="43925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cherus Grotesque" panose="02000505000000020004" pitchFamily="50" charset="0"/>
              </a:rPr>
              <a:t>Password Change Tool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CALS IT and ITSO wrote and tested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Windows and Mac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Changes a password for a local account to a unique password that can be calculated by IT staff as needed</a:t>
            </a: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Uses the net user command to set the specified user account’s password </a:t>
            </a: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Takes a hash of the machine’s serial number and secret phrase</a:t>
            </a: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Macs use the </a:t>
            </a:r>
            <a:r>
              <a:rPr lang="en-US" dirty="0" err="1">
                <a:latin typeface="Acherus Grotesque" panose="02000505000000020004" pitchFamily="50" charset="0"/>
              </a:rPr>
              <a:t>dscl</a:t>
            </a:r>
            <a:r>
              <a:rPr lang="en-US" dirty="0">
                <a:latin typeface="Acherus Grotesque" panose="02000505000000020004" pitchFamily="50" charset="0"/>
              </a:rPr>
              <a:t> command to accomplish the same thing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282A0-34C5-4185-B8E9-CB04DCE1B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08" y="43925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935" y="1966094"/>
            <a:ext cx="6174205" cy="2681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925" y="4803597"/>
            <a:ext cx="6020803" cy="1737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65684" y="5487876"/>
            <a:ext cx="120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cherus Grotesque" panose="02000505000000020004" pitchFamily="50" charset="0"/>
              </a:rPr>
              <a:t>Analysis</a:t>
            </a:r>
            <a:r>
              <a:rPr lang="en-US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8AEEE-C0FD-42BD-8961-0B045B43D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42" y="43925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4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7158-861E-4212-AF73-8198769B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Splashtop</a:t>
            </a:r>
            <a:r>
              <a:rPr lang="en-US" dirty="0"/>
              <a:t> – Remote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B1DA1-A9E2-42AF-8AAF-B99E1AFDF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cherus Grotesque" panose="02000505000000020004" pitchFamily="50" charset="0"/>
              </a:rPr>
              <a:t>Need for new Remote Support option</a:t>
            </a:r>
          </a:p>
          <a:p>
            <a:r>
              <a:rPr lang="en-US" dirty="0">
                <a:latin typeface="Acherus Grotesque" panose="02000505000000020004" pitchFamily="50" charset="0"/>
              </a:rPr>
              <a:t>RDP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Doesn’t allow end user to see what is happening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The university blocks RDP (and SSH) at the edge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Difficult to protect with 2FA</a:t>
            </a:r>
          </a:p>
          <a:p>
            <a:r>
              <a:rPr lang="en-US" dirty="0" err="1">
                <a:latin typeface="Acherus Grotesque" panose="02000505000000020004" pitchFamily="50" charset="0"/>
              </a:rPr>
              <a:t>SimpleHelp</a:t>
            </a:r>
            <a:r>
              <a:rPr lang="en-US" dirty="0">
                <a:latin typeface="Acherus Grotesque" panose="02000505000000020004" pitchFamily="50" charset="0"/>
              </a:rPr>
              <a:t> 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Requires user intervention to connect remotely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Doesn’t allow for a persistent client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D574-246C-41E7-8548-83922E90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486" y="625792"/>
            <a:ext cx="2407369" cy="6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CALS On-campus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15" y="1969995"/>
            <a:ext cx="4761449" cy="488800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cherus Grotesque" panose="02000505000000020004"/>
              </a:rPr>
              <a:t>10 Academic Departments</a:t>
            </a:r>
          </a:p>
          <a:p>
            <a:r>
              <a:rPr lang="en-US" sz="2400" dirty="0">
                <a:latin typeface="Acherus Grotesque" panose="02000505000000020004"/>
              </a:rPr>
              <a:t>1 School of Plants and Environmental Sciences</a:t>
            </a:r>
          </a:p>
          <a:p>
            <a:r>
              <a:rPr lang="en-US" sz="2400" dirty="0">
                <a:latin typeface="Acherus Grotesque" panose="02000505000000020004"/>
              </a:rPr>
              <a:t>2 Administrative</a:t>
            </a:r>
          </a:p>
          <a:p>
            <a:r>
              <a:rPr lang="en-US" sz="2400" dirty="0">
                <a:latin typeface="Acherus Grotesque" panose="02000505000000020004"/>
              </a:rPr>
              <a:t>Farms</a:t>
            </a:r>
          </a:p>
          <a:p>
            <a:pPr lvl="1"/>
            <a:r>
              <a:rPr lang="en-US" sz="2000" dirty="0">
                <a:latin typeface="Acherus Grotesque" panose="02000505000000020004"/>
              </a:rPr>
              <a:t>Poultry Farm</a:t>
            </a:r>
          </a:p>
          <a:p>
            <a:pPr lvl="1"/>
            <a:r>
              <a:rPr lang="en-US" sz="2000" dirty="0">
                <a:latin typeface="Acherus Grotesque" panose="02000505000000020004"/>
              </a:rPr>
              <a:t>Turkey Farm</a:t>
            </a:r>
          </a:p>
          <a:p>
            <a:pPr lvl="1"/>
            <a:r>
              <a:rPr lang="en-US" sz="2000" dirty="0">
                <a:latin typeface="Acherus Grotesque" panose="02000505000000020004"/>
              </a:rPr>
              <a:t>Moore &amp; Kentland Farms</a:t>
            </a:r>
          </a:p>
          <a:p>
            <a:pPr lvl="1"/>
            <a:r>
              <a:rPr lang="en-US" sz="2000" dirty="0">
                <a:latin typeface="Acherus Grotesque" panose="02000505000000020004"/>
              </a:rPr>
              <a:t>Dairy Complex</a:t>
            </a:r>
          </a:p>
          <a:p>
            <a:pPr lvl="2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64964" y="1969995"/>
            <a:ext cx="4698762" cy="4888005"/>
          </a:xfrm>
          <a:prstGeom prst="rect">
            <a:avLst/>
          </a:prstGeom>
          <a:noFill/>
          <a:ln w="12700">
            <a:noFill/>
          </a:ln>
        </p:spPr>
        <p:txBody>
          <a:bodyPr vert="horz" lIns="274320" tIns="274320" rIns="36576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tabLst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452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tabLst>
                <a:tab pos="1828800" algn="l"/>
              </a:tabLst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cherus Grotesque" panose="02000505000000020004"/>
              </a:rPr>
              <a:t>Horse Center</a:t>
            </a:r>
          </a:p>
          <a:p>
            <a:r>
              <a:rPr lang="en-US" sz="2400" dirty="0">
                <a:latin typeface="Acherus Grotesque" panose="02000505000000020004"/>
              </a:rPr>
              <a:t>Swine Center</a:t>
            </a:r>
          </a:p>
          <a:p>
            <a:r>
              <a:rPr lang="en-US" sz="2400" dirty="0" err="1">
                <a:latin typeface="Acherus Grotesque" panose="02000505000000020004"/>
              </a:rPr>
              <a:t>Copenhaver</a:t>
            </a:r>
            <a:r>
              <a:rPr lang="en-US" sz="2400" dirty="0">
                <a:latin typeface="Acherus Grotesque" panose="02000505000000020004"/>
              </a:rPr>
              <a:t> Sheep Center</a:t>
            </a:r>
          </a:p>
          <a:p>
            <a:r>
              <a:rPr lang="en-US" sz="2400" dirty="0" err="1">
                <a:latin typeface="Acherus Grotesque" panose="02000505000000020004"/>
              </a:rPr>
              <a:t>Alphin</a:t>
            </a:r>
            <a:r>
              <a:rPr lang="en-US" sz="2400" dirty="0">
                <a:latin typeface="Acherus Grotesque" panose="02000505000000020004"/>
              </a:rPr>
              <a:t>-Stuart Arena</a:t>
            </a:r>
          </a:p>
          <a:p>
            <a:r>
              <a:rPr lang="en-US" sz="2400" dirty="0">
                <a:latin typeface="Acherus Grotesque" panose="02000505000000020004"/>
              </a:rPr>
              <a:t>Judging Pavilion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6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002E-5F3A-4D42-945A-1FC1DAAE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F12D-B4E3-41AF-B4F8-21B66B5F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5" y="1969995"/>
            <a:ext cx="3734245" cy="48880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cherus Grotesque"/>
              </a:rPr>
              <a:t>Requirements:</a:t>
            </a:r>
          </a:p>
          <a:p>
            <a:pPr lvl="1"/>
            <a:r>
              <a:rPr lang="en-US" dirty="0">
                <a:latin typeface="Acherus Grotesque"/>
              </a:rPr>
              <a:t>Persistent client</a:t>
            </a:r>
          </a:p>
          <a:p>
            <a:pPr lvl="1"/>
            <a:r>
              <a:rPr lang="en-US" dirty="0">
                <a:latin typeface="Acherus Grotesque"/>
              </a:rPr>
              <a:t>NAT Traversal</a:t>
            </a:r>
          </a:p>
          <a:p>
            <a:pPr lvl="1"/>
            <a:r>
              <a:rPr lang="en-US" dirty="0">
                <a:latin typeface="Acherus Grotesque"/>
              </a:rPr>
              <a:t>Secure</a:t>
            </a:r>
          </a:p>
          <a:p>
            <a:pPr lvl="1"/>
            <a:r>
              <a:rPr lang="en-US" dirty="0">
                <a:latin typeface="Acherus Grotesque"/>
              </a:rPr>
              <a:t>Enforceable 2FA</a:t>
            </a:r>
          </a:p>
          <a:p>
            <a:pPr lvl="1"/>
            <a:r>
              <a:rPr lang="en-US" dirty="0">
                <a:latin typeface="Acherus Grotesque"/>
              </a:rPr>
              <a:t>Cross platform</a:t>
            </a:r>
          </a:p>
          <a:p>
            <a:pPr lvl="1"/>
            <a:r>
              <a:rPr lang="en-US" dirty="0">
                <a:latin typeface="Acherus Grotesque"/>
              </a:rPr>
              <a:t>Affordable</a:t>
            </a:r>
          </a:p>
          <a:p>
            <a:pPr lvl="1"/>
            <a:r>
              <a:rPr lang="en-US" dirty="0">
                <a:latin typeface="Acherus Grotesque"/>
              </a:rPr>
              <a:t>Easy to deploy</a:t>
            </a:r>
          </a:p>
          <a:p>
            <a:pPr lvl="1"/>
            <a:r>
              <a:rPr lang="en-US" dirty="0">
                <a:latin typeface="Acherus Grotesque"/>
              </a:rPr>
              <a:t>Jump client</a:t>
            </a:r>
          </a:p>
          <a:p>
            <a:pPr lvl="1"/>
            <a:r>
              <a:rPr lang="en-US" dirty="0">
                <a:latin typeface="Acherus Grotesque"/>
              </a:rPr>
              <a:t>Logging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5597F-6B32-4B1A-99B9-9BDD594B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486" y="625792"/>
            <a:ext cx="2407369" cy="6108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4EC590-B59F-4BA1-A3BD-47BE82F7BD4B}"/>
              </a:ext>
            </a:extLst>
          </p:cNvPr>
          <p:cNvSpPr txBox="1">
            <a:spLocks/>
          </p:cNvSpPr>
          <p:nvPr/>
        </p:nvSpPr>
        <p:spPr>
          <a:xfrm>
            <a:off x="5721531" y="1969995"/>
            <a:ext cx="5271589" cy="4888005"/>
          </a:xfrm>
          <a:prstGeom prst="rect">
            <a:avLst/>
          </a:prstGeom>
          <a:noFill/>
          <a:ln w="12700">
            <a:noFill/>
          </a:ln>
        </p:spPr>
        <p:txBody>
          <a:bodyPr vert="horz" lIns="274320" tIns="274320" rIns="36576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tabLst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452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tabLst>
                <a:tab pos="1828800" algn="l"/>
              </a:tabLst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Acherus Grotesque"/>
              </a:rPr>
              <a:t>SplashTop</a:t>
            </a:r>
            <a:endParaRPr lang="en-US" dirty="0">
              <a:latin typeface="Acherus Grotesque"/>
            </a:endParaRPr>
          </a:p>
          <a:p>
            <a:pPr lvl="1"/>
            <a:r>
              <a:rPr lang="en-US" dirty="0">
                <a:latin typeface="Acherus Grotesque"/>
              </a:rPr>
              <a:t>Streamer was deployed with BigFix</a:t>
            </a:r>
          </a:p>
          <a:p>
            <a:pPr lvl="1"/>
            <a:r>
              <a:rPr lang="en-US" dirty="0">
                <a:latin typeface="Acherus Grotesque"/>
              </a:rPr>
              <a:t>Unlimited Technicians</a:t>
            </a:r>
          </a:p>
          <a:p>
            <a:pPr lvl="1"/>
            <a:r>
              <a:rPr lang="en-US" dirty="0">
                <a:latin typeface="Acherus Grotesque"/>
              </a:rPr>
              <a:t>Ability to lock a user to one computer or group of computers</a:t>
            </a:r>
          </a:p>
          <a:p>
            <a:endParaRPr lang="en-US" dirty="0">
              <a:latin typeface="Acherus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177421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1426-1910-4597-A131-705B736B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61350-B26F-4B4A-A34B-BFE6F594E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cherus Grotesque"/>
              </a:rPr>
              <a:t>Purchased in July 2017</a:t>
            </a:r>
          </a:p>
          <a:p>
            <a:r>
              <a:rPr lang="en-US" dirty="0">
                <a:latin typeface="Acherus Grotesque"/>
              </a:rPr>
              <a:t>Rolled out by end of August 2017</a:t>
            </a:r>
          </a:p>
          <a:p>
            <a:r>
              <a:rPr lang="en-US" dirty="0">
                <a:latin typeface="Acherus Grotesque"/>
              </a:rPr>
              <a:t>Numbers</a:t>
            </a:r>
          </a:p>
          <a:p>
            <a:pPr lvl="1"/>
            <a:r>
              <a:rPr lang="en-US" dirty="0">
                <a:latin typeface="Acherus Grotesque"/>
              </a:rPr>
              <a:t>3333 Total Sessions, ~11 per day</a:t>
            </a:r>
          </a:p>
          <a:p>
            <a:pPr lvl="2"/>
            <a:r>
              <a:rPr lang="en-US" dirty="0">
                <a:latin typeface="Acherus Grotesque"/>
              </a:rPr>
              <a:t>3087 persistent client, 246 SOS client</a:t>
            </a:r>
          </a:p>
          <a:p>
            <a:pPr lvl="1"/>
            <a:r>
              <a:rPr lang="en-US" dirty="0">
                <a:latin typeface="Acherus Grotesque"/>
              </a:rPr>
              <a:t>Average time in session is about 15 min</a:t>
            </a:r>
          </a:p>
          <a:p>
            <a:r>
              <a:rPr lang="en-US" dirty="0">
                <a:latin typeface="Acherus Grotesque"/>
              </a:rPr>
              <a:t>Replace RDP for faculty &amp; staff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516CA-A5C3-4F5A-9AAF-AD45A7529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486" y="625792"/>
            <a:ext cx="2407369" cy="6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Splashtop</a:t>
            </a:r>
            <a:r>
              <a:rPr lang="en-US" dirty="0"/>
              <a:t> – Pain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Off-boarding is manual</a:t>
            </a:r>
          </a:p>
          <a:p>
            <a:r>
              <a:rPr lang="en-US" dirty="0"/>
              <a:t>No APIs</a:t>
            </a:r>
          </a:p>
          <a:p>
            <a:r>
              <a:rPr lang="en-US" dirty="0"/>
              <a:t>No SSO - Users must create a 3</a:t>
            </a:r>
            <a:r>
              <a:rPr lang="en-US" baseline="30000" dirty="0"/>
              <a:t>rd</a:t>
            </a:r>
            <a:r>
              <a:rPr lang="en-US" dirty="0"/>
              <a:t> party user account</a:t>
            </a:r>
          </a:p>
          <a:p>
            <a:r>
              <a:rPr lang="en-US" dirty="0"/>
              <a:t>Computer renaming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A579A-8F23-4269-B320-7D7FB1DB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486" y="625792"/>
            <a:ext cx="2407369" cy="6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cherus Grotesque" panose="02000505000000020004" pitchFamily="50" charset="0"/>
              </a:rPr>
              <a:t>Microsoft</a:t>
            </a:r>
            <a:br>
              <a:rPr lang="en-US" dirty="0">
                <a:latin typeface="Acherus Grotesque" panose="02000505000000020004" pitchFamily="50" charset="0"/>
              </a:rPr>
            </a:br>
            <a:r>
              <a:rPr lang="en-US" dirty="0">
                <a:latin typeface="Acherus Grotesque" panose="02000505000000020004" pitchFamily="50" charset="0"/>
              </a:rPr>
              <a:t>Deployment</a:t>
            </a:r>
            <a:br>
              <a:rPr lang="en-US" dirty="0">
                <a:latin typeface="Acherus Grotesque" panose="02000505000000020004" pitchFamily="50" charset="0"/>
              </a:rPr>
            </a:br>
            <a:r>
              <a:rPr lang="en-US" dirty="0">
                <a:latin typeface="Acherus Grotesque" panose="02000505000000020004" pitchFamily="50" charset="0"/>
              </a:rPr>
              <a:t>Toolkit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48" y="2048256"/>
            <a:ext cx="6717447" cy="4677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8558C-E0CB-47BE-B31E-87179D0C7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39" y="466546"/>
            <a:ext cx="2123256" cy="8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new Windows computers are imaged with MDT</a:t>
            </a:r>
          </a:p>
          <a:p>
            <a:r>
              <a:rPr lang="en-US" dirty="0"/>
              <a:t>USB based deployments</a:t>
            </a:r>
          </a:p>
          <a:p>
            <a:pPr lvl="1"/>
            <a:r>
              <a:rPr lang="en-US" dirty="0"/>
              <a:t>Network bandwidth issues</a:t>
            </a:r>
          </a:p>
          <a:p>
            <a:pPr lvl="1"/>
            <a:r>
              <a:rPr lang="en-US" dirty="0"/>
              <a:t>Network infrastructure doesn’t allow for PXE boot</a:t>
            </a:r>
          </a:p>
          <a:p>
            <a:r>
              <a:rPr lang="en-US" dirty="0"/>
              <a:t>Latest image is 83GB, ~60GB are drivers</a:t>
            </a:r>
          </a:p>
          <a:p>
            <a:r>
              <a:rPr lang="en-US" dirty="0"/>
              <a:t>Time to deploy is about 45 min</a:t>
            </a:r>
          </a:p>
          <a:p>
            <a:r>
              <a:rPr lang="en-US" dirty="0"/>
              <a:t>New image is created:</a:t>
            </a:r>
          </a:p>
          <a:p>
            <a:pPr lvl="1"/>
            <a:r>
              <a:rPr lang="en-US" dirty="0"/>
              <a:t>Windows 10 feature update</a:t>
            </a:r>
          </a:p>
          <a:p>
            <a:pPr lvl="1"/>
            <a:r>
              <a:rPr lang="en-US" dirty="0"/>
              <a:t>HW refresh from Dell (to get the latest drivers)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A3AF0-4A8C-4DAB-A6F8-840650468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39" y="466546"/>
            <a:ext cx="2123256" cy="8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Installs Custom Windows image with the appropriate drivers</a:t>
            </a:r>
          </a:p>
          <a:p>
            <a:pPr lvl="1"/>
            <a:r>
              <a:rPr lang="en-US" dirty="0"/>
              <a:t>160+ Models (sigh…)</a:t>
            </a:r>
          </a:p>
          <a:p>
            <a:r>
              <a:rPr lang="en-US" dirty="0"/>
              <a:t>Runs Windows Updates</a:t>
            </a:r>
          </a:p>
          <a:p>
            <a:r>
              <a:rPr lang="en-US" dirty="0"/>
              <a:t>Checks for updated versions of select software packages and updates the drive if needed</a:t>
            </a:r>
          </a:p>
          <a:p>
            <a:r>
              <a:rPr lang="en-US" dirty="0"/>
              <a:t>Joins computer to our Domain</a:t>
            </a:r>
          </a:p>
          <a:p>
            <a:r>
              <a:rPr lang="en-US" dirty="0"/>
              <a:t>Post Image tasks:</a:t>
            </a:r>
          </a:p>
          <a:p>
            <a:pPr lvl="1"/>
            <a:r>
              <a:rPr lang="en-US" dirty="0"/>
              <a:t>Printer installations</a:t>
            </a:r>
          </a:p>
          <a:p>
            <a:pPr lvl="1"/>
            <a:r>
              <a:rPr lang="en-US" dirty="0"/>
              <a:t>Email and Backup configuration</a:t>
            </a:r>
          </a:p>
          <a:p>
            <a:pPr lvl="1"/>
            <a:r>
              <a:rPr lang="en-US" dirty="0"/>
              <a:t>Data transfer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0D77E-7066-4DF1-B084-2866945C0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39" y="466546"/>
            <a:ext cx="2123256" cy="8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36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16" y="1969995"/>
            <a:ext cx="3602570" cy="488800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Acherus Grotesque" panose="02000505000000020004" pitchFamily="50" charset="0"/>
              </a:rPr>
              <a:t>CALS IT</a:t>
            </a:r>
          </a:p>
          <a:p>
            <a:pPr marL="0" indent="0" algn="ctr">
              <a:buNone/>
            </a:pPr>
            <a:r>
              <a:rPr lang="en-US" sz="2400" dirty="0">
                <a:latin typeface="Acherus Grotesque" panose="02000505000000020004" pitchFamily="50" charset="0"/>
              </a:rPr>
              <a:t>Ag Help Desk</a:t>
            </a:r>
          </a:p>
          <a:p>
            <a:pPr marL="0" indent="0" algn="ctr">
              <a:buNone/>
            </a:pPr>
            <a:endParaRPr lang="en-US" sz="2400" dirty="0">
              <a:latin typeface="Acherus Grotesque" panose="02000505000000020004" pitchFamily="50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cherus Grotesque" panose="02000505000000020004" pitchFamily="50" charset="0"/>
              </a:rPr>
              <a:t>Scott Shetrone</a:t>
            </a:r>
            <a:br>
              <a:rPr lang="en-US" sz="2400" dirty="0">
                <a:latin typeface="Acherus Grotesque" panose="02000505000000020004" pitchFamily="50" charset="0"/>
              </a:rPr>
            </a:br>
            <a:r>
              <a:rPr lang="en-US" sz="2400" dirty="0">
                <a:solidFill>
                  <a:srgbClr val="6F664C"/>
                </a:solidFill>
                <a:latin typeface="Acherus Grotesque" panose="02000505000000020004" pitchFamily="50" charset="0"/>
              </a:rPr>
              <a:t>Ag Help Desk Manager</a:t>
            </a:r>
            <a:endParaRPr lang="en-US" sz="2400" dirty="0">
              <a:latin typeface="Acherus Grotesque" panose="02000505000000020004" pitchFamily="50" charset="0"/>
            </a:endParaRPr>
          </a:p>
          <a:p>
            <a:pPr algn="ctr"/>
            <a:endParaRPr lang="en-US" sz="2400" dirty="0">
              <a:latin typeface="Acherus Grotesque" panose="02000505000000020004" pitchFamily="50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6F664C"/>
                </a:solidFill>
                <a:latin typeface="Acherus Grotesque" panose="02000505000000020004" pitchFamily="50" charset="0"/>
                <a:hlinkClick r:id="rId2"/>
              </a:rPr>
              <a:t>aghelp@vt.edu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897" y="2304289"/>
            <a:ext cx="2754368" cy="40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 Off-campus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6" y="1976408"/>
            <a:ext cx="5737892" cy="4434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8488" y="2642594"/>
            <a:ext cx="4024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cherus Grotesque" panose="02000505000000020004" pitchFamily="50" charset="0"/>
              </a:rPr>
              <a:t>108 County &amp; City Extension Offices</a:t>
            </a:r>
          </a:p>
          <a:p>
            <a:endParaRPr lang="en-US" dirty="0">
              <a:latin typeface="Acherus Grotesque" panose="02000505000000020004" pitchFamily="50" charset="0"/>
            </a:endParaRPr>
          </a:p>
          <a:p>
            <a:r>
              <a:rPr lang="en-US" dirty="0">
                <a:latin typeface="Acherus Grotesque" panose="02000505000000020004" pitchFamily="50" charset="0"/>
              </a:rPr>
              <a:t>4</a:t>
            </a:r>
            <a:r>
              <a:rPr lang="en-US" dirty="0">
                <a:solidFill>
                  <a:srgbClr val="6F664C"/>
                </a:solidFill>
                <a:latin typeface="Acherus Grotesque" panose="02000505000000020004" pitchFamily="50" charset="0"/>
              </a:rPr>
              <a:t> </a:t>
            </a:r>
            <a:r>
              <a:rPr lang="en-US" dirty="0">
                <a:latin typeface="Acherus Grotesque" panose="02000505000000020004" pitchFamily="50" charset="0"/>
              </a:rPr>
              <a:t>District Offices </a:t>
            </a:r>
          </a:p>
          <a:p>
            <a:endParaRPr lang="en-US" dirty="0">
              <a:latin typeface="Acherus Grotesque" panose="02000505000000020004" pitchFamily="50" charset="0"/>
            </a:endParaRPr>
          </a:p>
          <a:p>
            <a:r>
              <a:rPr lang="en-US" dirty="0">
                <a:latin typeface="Acherus Grotesque" panose="02000505000000020004" pitchFamily="50" charset="0"/>
              </a:rPr>
              <a:t>6 4-H Centers</a:t>
            </a:r>
          </a:p>
          <a:p>
            <a:endParaRPr lang="en-US" dirty="0">
              <a:latin typeface="Acherus Grotesque" panose="02000505000000020004" pitchFamily="50" charset="0"/>
            </a:endParaRPr>
          </a:p>
          <a:p>
            <a:r>
              <a:rPr lang="en-US" dirty="0">
                <a:latin typeface="Acherus Grotesque" panose="02000505000000020004" pitchFamily="50" charset="0"/>
              </a:rPr>
              <a:t>11 Research Centers</a:t>
            </a:r>
          </a:p>
          <a:p>
            <a:endParaRPr lang="en-US" dirty="0">
              <a:latin typeface="Acherus Grotesque" panose="02000505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1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cherus Grotesque"/>
              </a:rPr>
              <a:t>About 1600 full-time Faculty and Staff</a:t>
            </a:r>
          </a:p>
          <a:p>
            <a:r>
              <a:rPr lang="en-US" dirty="0">
                <a:latin typeface="Acherus Grotesque"/>
              </a:rPr>
              <a:t>About 2000 computers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659418"/>
              </p:ext>
            </p:extLst>
          </p:nvPr>
        </p:nvGraphicFramePr>
        <p:xfrm>
          <a:off x="6366617" y="3307221"/>
          <a:ext cx="4284379" cy="273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504965"/>
              </p:ext>
            </p:extLst>
          </p:nvPr>
        </p:nvGraphicFramePr>
        <p:xfrm>
          <a:off x="1964753" y="3307221"/>
          <a:ext cx="4491037" cy="285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12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cherus Grotesque"/>
              </a:rPr>
              <a:t>Help Desk</a:t>
            </a:r>
          </a:p>
          <a:p>
            <a:pPr lvl="1"/>
            <a:r>
              <a:rPr lang="en-US" dirty="0">
                <a:latin typeface="Acherus Grotesque"/>
              </a:rPr>
              <a:t>11 full time Faculty and Staff</a:t>
            </a:r>
          </a:p>
          <a:p>
            <a:pPr lvl="1"/>
            <a:r>
              <a:rPr lang="en-US" dirty="0">
                <a:latin typeface="Acherus Grotesque"/>
              </a:rPr>
              <a:t>5 On campus in Blacksburg</a:t>
            </a:r>
          </a:p>
          <a:p>
            <a:pPr lvl="2"/>
            <a:r>
              <a:rPr lang="en-US" dirty="0">
                <a:latin typeface="Acherus Grotesque"/>
              </a:rPr>
              <a:t>Supports all the academic departments </a:t>
            </a:r>
            <a:br>
              <a:rPr lang="en-US" dirty="0">
                <a:latin typeface="Acherus Grotesque"/>
              </a:rPr>
            </a:br>
            <a:r>
              <a:rPr lang="en-US" dirty="0">
                <a:latin typeface="Acherus Grotesque"/>
              </a:rPr>
              <a:t>and Cooperative Extension</a:t>
            </a:r>
          </a:p>
          <a:p>
            <a:pPr lvl="1"/>
            <a:r>
              <a:rPr lang="en-US" dirty="0">
                <a:latin typeface="Acherus Grotesque"/>
              </a:rPr>
              <a:t>6 stationed in the districts around the </a:t>
            </a:r>
            <a:br>
              <a:rPr lang="en-US" dirty="0">
                <a:latin typeface="Acherus Grotesque"/>
              </a:rPr>
            </a:br>
            <a:r>
              <a:rPr lang="en-US" dirty="0">
                <a:latin typeface="Acherus Grotesque"/>
              </a:rPr>
              <a:t>state</a:t>
            </a:r>
          </a:p>
          <a:p>
            <a:r>
              <a:rPr lang="en-US" dirty="0">
                <a:latin typeface="Acherus Grotesque"/>
              </a:rPr>
              <a:t>CALS IT</a:t>
            </a:r>
          </a:p>
          <a:p>
            <a:pPr lvl="1"/>
            <a:r>
              <a:rPr lang="en-US" dirty="0">
                <a:latin typeface="Acherus Grotesque"/>
              </a:rPr>
              <a:t>4 Application Developers</a:t>
            </a:r>
          </a:p>
          <a:p>
            <a:pPr lvl="1"/>
            <a:r>
              <a:rPr lang="en-US" dirty="0">
                <a:latin typeface="Acherus Grotesque"/>
              </a:rPr>
              <a:t>1 Server Administrator</a:t>
            </a:r>
          </a:p>
          <a:p>
            <a:pPr lvl="1"/>
            <a:r>
              <a:rPr lang="en-US" dirty="0">
                <a:latin typeface="Acherus Grotesque"/>
              </a:rPr>
              <a:t>1 Network Administrator</a:t>
            </a:r>
          </a:p>
          <a:p>
            <a:pPr lvl="1"/>
            <a:r>
              <a:rPr lang="en-US" dirty="0">
                <a:latin typeface="Acherus Grotesque"/>
              </a:rPr>
              <a:t>1 Project Manager</a:t>
            </a:r>
          </a:p>
          <a:p>
            <a:pPr lvl="1"/>
            <a:r>
              <a:rPr lang="en-US" dirty="0">
                <a:latin typeface="Acherus Grotesque"/>
              </a:rPr>
              <a:t>1 Instructional Support Technician</a:t>
            </a:r>
          </a:p>
          <a:p>
            <a:pPr lvl="1"/>
            <a:r>
              <a:rPr lang="en-US" dirty="0">
                <a:latin typeface="Acherus Grotesque"/>
              </a:rPr>
              <a:t>1 Application Support Technician</a:t>
            </a:r>
          </a:p>
          <a:p>
            <a:pPr lvl="1"/>
            <a:endParaRPr lang="en-US" dirty="0"/>
          </a:p>
        </p:txBody>
      </p:sp>
      <p:pic>
        <p:nvPicPr>
          <p:cNvPr id="4" name="Picture 3" descr="Ag_HelpDesk_Be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88" y="1969995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72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1DB8-053D-4BB3-AB88-8BEBEADB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 IT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309A-4CCB-4E0A-A326-302A46D3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5" y="1969995"/>
            <a:ext cx="5354940" cy="488800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cherus Grotesque" panose="02000505000000020004"/>
              </a:rPr>
              <a:t>Application Development</a:t>
            </a:r>
          </a:p>
          <a:p>
            <a:r>
              <a:rPr lang="en-US" dirty="0">
                <a:latin typeface="Acherus Grotesque" panose="02000505000000020004"/>
              </a:rPr>
              <a:t>Instructional Support</a:t>
            </a:r>
          </a:p>
          <a:p>
            <a:r>
              <a:rPr lang="en-US" dirty="0">
                <a:latin typeface="Acherus Grotesque" panose="02000505000000020004"/>
              </a:rPr>
              <a:t>Ag Help Desk Services</a:t>
            </a:r>
          </a:p>
          <a:p>
            <a:pPr lvl="1"/>
            <a:r>
              <a:rPr lang="en-US" dirty="0">
                <a:latin typeface="Acherus Grotesque" panose="02000505000000020004"/>
              </a:rPr>
              <a:t>HW/SW Break Fix</a:t>
            </a:r>
          </a:p>
          <a:p>
            <a:pPr lvl="1"/>
            <a:r>
              <a:rPr lang="en-US" dirty="0">
                <a:latin typeface="Acherus Grotesque" panose="02000505000000020004"/>
              </a:rPr>
              <a:t>Backup Services</a:t>
            </a:r>
          </a:p>
          <a:p>
            <a:pPr lvl="1"/>
            <a:r>
              <a:rPr lang="en-US" dirty="0">
                <a:latin typeface="Acherus Grotesque" panose="02000505000000020004"/>
              </a:rPr>
              <a:t>Remote Access</a:t>
            </a:r>
          </a:p>
          <a:p>
            <a:pPr lvl="1"/>
            <a:r>
              <a:rPr lang="en-US" dirty="0">
                <a:latin typeface="Acherus Grotesque" panose="02000505000000020004"/>
              </a:rPr>
              <a:t>File Storage</a:t>
            </a:r>
          </a:p>
          <a:p>
            <a:pPr lvl="1"/>
            <a:r>
              <a:rPr lang="en-US" dirty="0">
                <a:latin typeface="Acherus Grotesque" panose="02000505000000020004"/>
              </a:rPr>
              <a:t>Active Directory Services</a:t>
            </a:r>
          </a:p>
          <a:p>
            <a:pPr lvl="1"/>
            <a:r>
              <a:rPr lang="en-US" dirty="0">
                <a:latin typeface="Acherus Grotesque" panose="02000505000000020004"/>
              </a:rPr>
              <a:t>Patch Management</a:t>
            </a:r>
          </a:p>
          <a:p>
            <a:pPr lvl="1"/>
            <a:r>
              <a:rPr lang="en-US" dirty="0">
                <a:latin typeface="Acherus Grotesque" panose="02000505000000020004"/>
              </a:rPr>
              <a:t>A/ V Consultation</a:t>
            </a:r>
          </a:p>
          <a:p>
            <a:pPr lvl="1"/>
            <a:r>
              <a:rPr lang="en-US" dirty="0">
                <a:latin typeface="Acherus Grotesque" panose="02000505000000020004"/>
              </a:rPr>
              <a:t>Laptop Loaner Pool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FCE5B-D13A-4649-A7BE-842FA535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14" y="2171675"/>
            <a:ext cx="3029975" cy="404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64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A4E6-8A66-4F29-95CD-3055831F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 IT – How we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168C-B620-4DBE-B915-E116AA3DC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Acherus Grotesque" panose="02000505000000020004" pitchFamily="50" charset="0"/>
              </a:rPr>
              <a:t>Security – Active Directory GPO, BigFix, Symantec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File Sharing – File Server, Google Drive, SharePoint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Documentation – SharePoint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Data Backup – CrashPlan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Communication – Exchange Online and Slack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Video Conferencing – Zoom</a:t>
            </a: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Incident Management - </a:t>
            </a:r>
            <a:r>
              <a:rPr lang="en-US" dirty="0" err="1">
                <a:latin typeface="Acherus Grotesque" panose="02000505000000020004" pitchFamily="50" charset="0"/>
              </a:rPr>
              <a:t>ServiceNow</a:t>
            </a:r>
            <a:endParaRPr lang="en-US" dirty="0">
              <a:latin typeface="Acherus Grotesque" panose="02000505000000020004" pitchFamily="50" charset="0"/>
            </a:endParaRP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Centralized Logging – elastic, </a:t>
            </a:r>
            <a:r>
              <a:rPr lang="en-US" dirty="0" err="1">
                <a:latin typeface="Acherus Grotesque" panose="02000505000000020004" pitchFamily="50" charset="0"/>
              </a:rPr>
              <a:t>winlogbeat</a:t>
            </a:r>
            <a:r>
              <a:rPr lang="en-US" dirty="0">
                <a:latin typeface="Acherus Grotesque" panose="02000505000000020004" pitchFamily="50" charset="0"/>
              </a:rPr>
              <a:t>, </a:t>
            </a:r>
            <a:r>
              <a:rPr lang="en-US" dirty="0" err="1">
                <a:latin typeface="Acherus Grotesque" panose="02000505000000020004" pitchFamily="50" charset="0"/>
              </a:rPr>
              <a:t>filebeat</a:t>
            </a:r>
            <a:endParaRPr lang="en-US" dirty="0">
              <a:latin typeface="Acherus Grotesque" panose="02000505000000020004" pitchFamily="50" charset="0"/>
            </a:endParaRPr>
          </a:p>
          <a:p>
            <a:pPr lvl="2"/>
            <a:r>
              <a:rPr lang="en-US" dirty="0">
                <a:latin typeface="Acherus Grotesque" panose="02000505000000020004" pitchFamily="50" charset="0"/>
              </a:rPr>
              <a:t>Enabled on all desktop systems</a:t>
            </a:r>
          </a:p>
        </p:txBody>
      </p:sp>
    </p:spTree>
    <p:extLst>
      <p:ext uri="{BB962C8B-B14F-4D97-AF65-F5344CB8AC3E}">
        <p14:creationId xmlns:p14="http://schemas.microsoft.com/office/powerpoint/2010/main" val="102650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A4E6-8A66-4F29-95CD-3055831F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CALS IT – How we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168C-B620-4DBE-B915-E116AA3DC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Acherus Grotesque" panose="02000505000000020004" pitchFamily="50" charset="0"/>
              </a:rPr>
              <a:t>Patch Management/Endpoint Management – BigFix</a:t>
            </a:r>
            <a:br>
              <a:rPr lang="en-US" dirty="0">
                <a:latin typeface="Acherus Grotesque" panose="02000505000000020004" pitchFamily="50" charset="0"/>
              </a:rPr>
            </a:br>
            <a:endParaRPr lang="en-US" dirty="0">
              <a:latin typeface="Acherus Grotesque" panose="02000505000000020004" pitchFamily="50" charset="0"/>
            </a:endParaRP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Remote Support – </a:t>
            </a:r>
            <a:r>
              <a:rPr lang="en-US" dirty="0" err="1">
                <a:latin typeface="Acherus Grotesque" panose="02000505000000020004" pitchFamily="50" charset="0"/>
              </a:rPr>
              <a:t>Splashtop</a:t>
            </a:r>
            <a:br>
              <a:rPr lang="en-US" dirty="0">
                <a:latin typeface="Acherus Grotesque" panose="02000505000000020004" pitchFamily="50" charset="0"/>
              </a:rPr>
            </a:br>
            <a:endParaRPr lang="en-US" dirty="0">
              <a:latin typeface="Acherus Grotesque" panose="02000505000000020004" pitchFamily="50" charset="0"/>
            </a:endParaRPr>
          </a:p>
          <a:p>
            <a:pPr lvl="1"/>
            <a:r>
              <a:rPr lang="en-US" dirty="0">
                <a:latin typeface="Acherus Grotesque" panose="02000505000000020004" pitchFamily="50" charset="0"/>
              </a:rPr>
              <a:t>Imaging/Deployment – Microsoft Deployment Toolkit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A0F35-CD68-4590-A968-8DB36BF6E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74" y="5068693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10B8C-0783-454F-9035-73E219B9B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58" y="5153942"/>
            <a:ext cx="782002" cy="782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CB864-CB90-45BB-8F9A-3C3151B6B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86" y="5068493"/>
            <a:ext cx="2348344" cy="9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D80B-77DB-4A0F-B87F-35F06336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8213-CECC-489E-89E9-29984F24A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cherus Grotesque" panose="02000505000000020004"/>
              </a:rPr>
              <a:t>IBM </a:t>
            </a:r>
            <a:r>
              <a:rPr lang="en-US" dirty="0" err="1">
                <a:latin typeface="Acherus Grotesque" panose="02000505000000020004"/>
              </a:rPr>
              <a:t>BigFix</a:t>
            </a:r>
            <a:endParaRPr lang="en-US" dirty="0">
              <a:latin typeface="Acherus Grotesque" panose="02000505000000020004"/>
            </a:endParaRPr>
          </a:p>
          <a:p>
            <a:pPr lvl="1"/>
            <a:r>
              <a:rPr lang="en-US" dirty="0">
                <a:latin typeface="Acherus Grotesque" panose="02000505000000020004"/>
              </a:rPr>
              <a:t>Endpoint management</a:t>
            </a:r>
          </a:p>
          <a:p>
            <a:pPr lvl="1"/>
            <a:r>
              <a:rPr lang="en-US" dirty="0">
                <a:latin typeface="Acherus Grotesque" panose="02000505000000020004"/>
              </a:rPr>
              <a:t>A client runs on each computer</a:t>
            </a:r>
          </a:p>
          <a:p>
            <a:pPr lvl="1"/>
            <a:r>
              <a:rPr lang="en-US" dirty="0">
                <a:latin typeface="Acherus Grotesque" panose="02000505000000020004"/>
              </a:rPr>
              <a:t>Two parts:</a:t>
            </a:r>
          </a:p>
          <a:p>
            <a:pPr lvl="2"/>
            <a:r>
              <a:rPr lang="en-US" dirty="0">
                <a:latin typeface="Acherus Grotesque" panose="02000505000000020004"/>
              </a:rPr>
              <a:t>Query language called Relevance Language</a:t>
            </a:r>
          </a:p>
          <a:p>
            <a:pPr lvl="2"/>
            <a:r>
              <a:rPr lang="en-US" dirty="0">
                <a:latin typeface="Acherus Grotesque" panose="02000505000000020004"/>
              </a:rPr>
              <a:t>ActionScript – can launch scripts and executables</a:t>
            </a:r>
          </a:p>
          <a:p>
            <a:pPr lvl="1"/>
            <a:endParaRPr lang="en-US" dirty="0">
              <a:latin typeface="Acherus Grotesque" panose="02000505000000020004"/>
            </a:endParaRPr>
          </a:p>
          <a:p>
            <a:pPr lvl="1"/>
            <a:endParaRPr lang="en-US" dirty="0">
              <a:latin typeface="Acherus Grotesque" panose="020005050000000200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80" y="2572285"/>
            <a:ext cx="4476762" cy="1325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87" y="5021722"/>
            <a:ext cx="356235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8A773-A8AE-435D-A1EB-639CAAA39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08" y="43925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128"/>
      </p:ext>
    </p:extLst>
  </p:cSld>
  <p:clrMapOvr>
    <a:masterClrMapping/>
  </p:clrMapOvr>
</p:sld>
</file>

<file path=ppt/theme/theme1.xml><?xml version="1.0" encoding="utf-8"?>
<a:theme xmlns:a="http://schemas.openxmlformats.org/drawingml/2006/main" name="VT-universal-widescreen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8916EC7-7FEC-AF43-BDB0-3DE6AE6A861F}" vid="{2559EE01-5818-5544-9433-FD3C9859E5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B6BC025698046885C4F6B00C7CFCF" ma:contentTypeVersion="7" ma:contentTypeDescription="Create a new document." ma:contentTypeScope="" ma:versionID="0eaab79d242aa12b5a0e2762cdeceb68">
  <xsd:schema xmlns:xsd="http://www.w3.org/2001/XMLSchema" xmlns:xs="http://www.w3.org/2001/XMLSchema" xmlns:p="http://schemas.microsoft.com/office/2006/metadata/properties" xmlns:ns2="f9d69848-3e5a-4fbf-8466-8231a07aea78" xmlns:ns3="http://schemas.microsoft.com/sharepoint/v3/fields" xmlns:ns4="52d7d63e-dad5-4005-b927-c1f2d3bb1a3d" targetNamespace="http://schemas.microsoft.com/office/2006/metadata/properties" ma:root="true" ma:fieldsID="8579c896bba3d93857b2ff9439390dca" ns2:_="" ns3:_="" ns4:_="">
    <xsd:import namespace="f9d69848-3e5a-4fbf-8466-8231a07aea78"/>
    <xsd:import namespace="http://schemas.microsoft.com/sharepoint/v3/fields"/>
    <xsd:import namespace="52d7d63e-dad5-4005-b927-c1f2d3bb1a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Format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69848-3e5a-4fbf-8466-8231a07aea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0" nillable="true" ma:displayName="Format" ma:description="Media-type, file format or dimensions" ma:internalName="_Forma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7d63e-dad5-4005-b927-c1f2d3bb1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8FFED-C4A4-4737-8247-354310ED5FA1}">
  <ds:schemaRefs>
    <ds:schemaRef ds:uri="http://purl.org/dc/elements/1.1/"/>
    <ds:schemaRef ds:uri="http://schemas.microsoft.com/office/2006/metadata/properties"/>
    <ds:schemaRef ds:uri="52d7d63e-dad5-4005-b927-c1f2d3bb1a3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f9d69848-3e5a-4fbf-8466-8231a07aea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071C98-9463-406F-BEE1-D540EE865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69848-3e5a-4fbf-8466-8231a07aea78"/>
    <ds:schemaRef ds:uri="http://schemas.microsoft.com/sharepoint/v3/fields"/>
    <ds:schemaRef ds:uri="52d7d63e-dad5-4005-b927-c1f2d3bb1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AAED6F-9590-4179-A50D-1BF2744CB6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VT-universal-widescreen-powerpoint-template</Template>
  <TotalTime>6319</TotalTime>
  <Words>901</Words>
  <Application>Microsoft Office PowerPoint</Application>
  <PresentationFormat>Widescreen</PresentationFormat>
  <Paragraphs>212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Acherus Grotesque</vt:lpstr>
      <vt:lpstr>Acherus Grotesque Bold</vt:lpstr>
      <vt:lpstr>Acherus Grotesque Light</vt:lpstr>
      <vt:lpstr>Arial</vt:lpstr>
      <vt:lpstr>Calibri</vt:lpstr>
      <vt:lpstr>Trebuchet MS</vt:lpstr>
      <vt:lpstr>Wingdings</vt:lpstr>
      <vt:lpstr>VT-universal-widescreen-powerpoint-template</vt:lpstr>
      <vt:lpstr>CALS IT – How We Work</vt:lpstr>
      <vt:lpstr>CALS On-campus</vt:lpstr>
      <vt:lpstr>CALS Off-campus</vt:lpstr>
      <vt:lpstr>CALS</vt:lpstr>
      <vt:lpstr>CALS IT</vt:lpstr>
      <vt:lpstr>CALS IT Services</vt:lpstr>
      <vt:lpstr>CALS IT – How we work</vt:lpstr>
      <vt:lpstr>CALS IT – How we work</vt:lpstr>
      <vt:lpstr>Patch Management</vt:lpstr>
      <vt:lpstr>BigFix - Data</vt:lpstr>
      <vt:lpstr>BigFix - Patches</vt:lpstr>
      <vt:lpstr>CALS Client Patching Policies</vt:lpstr>
      <vt:lpstr>CALS Client Patching Policies Exceptions</vt:lpstr>
      <vt:lpstr>Warranty Information</vt:lpstr>
      <vt:lpstr>Warranty Information</vt:lpstr>
      <vt:lpstr>Software Deployment</vt:lpstr>
      <vt:lpstr>Security</vt:lpstr>
      <vt:lpstr>Location of computer</vt:lpstr>
      <vt:lpstr>Splashtop – Remote Support</vt:lpstr>
      <vt:lpstr>Remote Support</vt:lpstr>
      <vt:lpstr>Remote Support</vt:lpstr>
      <vt:lpstr>Splashtop – Pain points</vt:lpstr>
      <vt:lpstr>Imaging Computers</vt:lpstr>
      <vt:lpstr>Imaging</vt:lpstr>
      <vt:lpstr>Imaging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Shetrone, Scott</dc:creator>
  <cp:lastModifiedBy>Shetrone, Scott</cp:lastModifiedBy>
  <cp:revision>67</cp:revision>
  <dcterms:created xsi:type="dcterms:W3CDTF">2017-12-18T16:03:47Z</dcterms:created>
  <dcterms:modified xsi:type="dcterms:W3CDTF">2018-06-16T13:39:09Z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0x01010096DB6BC025698046885C4F6B00C7CFCF</vt:lpwstr>
  </property>
</Properties>
</file>